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Bold" panose="020B0604020202020204" charset="0"/>
      <p:regular r:id="rId11"/>
    </p:embeddedFont>
    <p:embeddedFont>
      <p:font typeface="Bungee" panose="020B0604020202020204" charset="0"/>
      <p:regular r:id="rId12"/>
    </p:embeddedFont>
    <p:embeddedFont>
      <p:font typeface="Calibri" panose="020F0502020204030204" pitchFamily="34" charset="0"/>
      <p:regular r:id="rId13"/>
      <p:bold r:id="rId14"/>
      <p:italic r:id="rId15"/>
      <p:boldItalic r:id="rId16"/>
    </p:embeddedFont>
    <p:embeddedFont>
      <p:font typeface="Genty" panose="020B0604020202020204" charset="0"/>
      <p:regular r:id="rId17"/>
    </p:embeddedFont>
    <p:embeddedFont>
      <p:font typeface="Public Sa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4" d="100"/>
          <a:sy n="44" d="100"/>
        </p:scale>
        <p:origin x="774" y="1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sv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sv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0.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2.sv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2.svg"/><Relationship Id="rId7"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2.sv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9.png"/><Relationship Id="rId18" Type="http://schemas.openxmlformats.org/officeDocument/2006/relationships/image" Target="../media/image54.svg"/><Relationship Id="rId3" Type="http://schemas.openxmlformats.org/officeDocument/2006/relationships/image" Target="../media/image45.svg"/><Relationship Id="rId7" Type="http://schemas.openxmlformats.org/officeDocument/2006/relationships/image" Target="../media/image22.sv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image" Target="../media/image44.png"/><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47.png"/><Relationship Id="rId5" Type="http://schemas.openxmlformats.org/officeDocument/2006/relationships/image" Target="../media/image4.sv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3.png"/><Relationship Id="rId9" Type="http://schemas.openxmlformats.org/officeDocument/2006/relationships/image" Target="../media/image24.svg"/><Relationship Id="rId14"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hyperlink" Target="http://teknois.stikombinaniaga.ac.id/index.php/JBS/article/view/104" TargetMode="Externa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Freeform 2"/>
          <p:cNvSpPr/>
          <p:nvPr/>
        </p:nvSpPr>
        <p:spPr>
          <a:xfrm>
            <a:off x="8221045" y="-387016"/>
            <a:ext cx="11549651" cy="11549651"/>
          </a:xfrm>
          <a:custGeom>
            <a:avLst/>
            <a:gdLst/>
            <a:ahLst/>
            <a:cxnLst/>
            <a:rect l="l" t="t" r="r" b="b"/>
            <a:pathLst>
              <a:path w="11549651" h="11549651">
                <a:moveTo>
                  <a:pt x="0" y="0"/>
                </a:moveTo>
                <a:lnTo>
                  <a:pt x="11549651" y="0"/>
                </a:lnTo>
                <a:lnTo>
                  <a:pt x="11549651" y="11549651"/>
                </a:lnTo>
                <a:lnTo>
                  <a:pt x="0" y="115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1639856" y="-342900"/>
            <a:ext cx="11549651" cy="11549651"/>
          </a:xfrm>
          <a:custGeom>
            <a:avLst/>
            <a:gdLst/>
            <a:ahLst/>
            <a:cxnLst/>
            <a:rect l="l" t="t" r="r" b="b"/>
            <a:pathLst>
              <a:path w="11549651" h="11549651">
                <a:moveTo>
                  <a:pt x="0" y="0"/>
                </a:moveTo>
                <a:lnTo>
                  <a:pt x="11549651" y="0"/>
                </a:lnTo>
                <a:lnTo>
                  <a:pt x="11549651" y="11549651"/>
                </a:lnTo>
                <a:lnTo>
                  <a:pt x="0" y="11549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rot="1369428">
            <a:off x="-478552" y="6595650"/>
            <a:ext cx="4365707" cy="4405760"/>
          </a:xfrm>
          <a:custGeom>
            <a:avLst/>
            <a:gdLst/>
            <a:ahLst/>
            <a:cxnLst/>
            <a:rect l="l" t="t" r="r" b="b"/>
            <a:pathLst>
              <a:path w="4365707" h="4405760">
                <a:moveTo>
                  <a:pt x="0" y="0"/>
                </a:moveTo>
                <a:lnTo>
                  <a:pt x="4365708" y="0"/>
                </a:lnTo>
                <a:lnTo>
                  <a:pt x="4365708" y="4405760"/>
                </a:lnTo>
                <a:lnTo>
                  <a:pt x="0" y="44057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5" name="Freeform 5"/>
          <p:cNvSpPr/>
          <p:nvPr/>
        </p:nvSpPr>
        <p:spPr>
          <a:xfrm>
            <a:off x="16631904" y="7434776"/>
            <a:ext cx="2473618" cy="1363754"/>
          </a:xfrm>
          <a:custGeom>
            <a:avLst/>
            <a:gdLst/>
            <a:ahLst/>
            <a:cxnLst/>
            <a:rect l="l" t="t" r="r" b="b"/>
            <a:pathLst>
              <a:path w="2473618" h="1363754">
                <a:moveTo>
                  <a:pt x="0" y="0"/>
                </a:moveTo>
                <a:lnTo>
                  <a:pt x="2473617" y="0"/>
                </a:lnTo>
                <a:lnTo>
                  <a:pt x="2473617" y="1363754"/>
                </a:lnTo>
                <a:lnTo>
                  <a:pt x="0" y="13637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6" name="Freeform 6"/>
          <p:cNvSpPr/>
          <p:nvPr/>
        </p:nvSpPr>
        <p:spPr>
          <a:xfrm rot="350678">
            <a:off x="489217" y="4211704"/>
            <a:ext cx="2334130" cy="2359874"/>
          </a:xfrm>
          <a:custGeom>
            <a:avLst/>
            <a:gdLst/>
            <a:ahLst/>
            <a:cxnLst/>
            <a:rect l="l" t="t" r="r" b="b"/>
            <a:pathLst>
              <a:path w="2334130" h="2359874">
                <a:moveTo>
                  <a:pt x="0" y="0"/>
                </a:moveTo>
                <a:lnTo>
                  <a:pt x="2334130" y="0"/>
                </a:lnTo>
                <a:lnTo>
                  <a:pt x="2334130" y="2359874"/>
                </a:lnTo>
                <a:lnTo>
                  <a:pt x="0" y="23598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7" name="TextBox 7"/>
          <p:cNvSpPr txBox="1"/>
          <p:nvPr/>
        </p:nvSpPr>
        <p:spPr>
          <a:xfrm>
            <a:off x="7565097" y="8726865"/>
            <a:ext cx="3157806" cy="531435"/>
          </a:xfrm>
          <a:prstGeom prst="rect">
            <a:avLst/>
          </a:prstGeom>
        </p:spPr>
        <p:txBody>
          <a:bodyPr lIns="0" tIns="0" rIns="0" bIns="0" rtlCol="0" anchor="t">
            <a:spAutoFit/>
          </a:bodyPr>
          <a:lstStyle/>
          <a:p>
            <a:pPr algn="ctr">
              <a:lnSpc>
                <a:spcPts val="4136"/>
              </a:lnSpc>
            </a:pPr>
            <a:r>
              <a:rPr lang="en-US" sz="3309">
                <a:solidFill>
                  <a:srgbClr val="000000"/>
                </a:solidFill>
                <a:latin typeface="Public Sans Bold"/>
              </a:rPr>
              <a:t>Samira Hadid</a:t>
            </a:r>
          </a:p>
        </p:txBody>
      </p:sp>
      <p:sp>
        <p:nvSpPr>
          <p:cNvPr id="8" name="TextBox 8"/>
          <p:cNvSpPr txBox="1"/>
          <p:nvPr/>
        </p:nvSpPr>
        <p:spPr>
          <a:xfrm>
            <a:off x="4085878" y="710852"/>
            <a:ext cx="10116243" cy="1078236"/>
          </a:xfrm>
          <a:prstGeom prst="rect">
            <a:avLst/>
          </a:prstGeom>
        </p:spPr>
        <p:txBody>
          <a:bodyPr lIns="0" tIns="0" rIns="0" bIns="0" rtlCol="0" anchor="t">
            <a:spAutoFit/>
          </a:bodyPr>
          <a:lstStyle/>
          <a:p>
            <a:pPr algn="ctr">
              <a:lnSpc>
                <a:spcPts val="8819"/>
              </a:lnSpc>
            </a:pPr>
            <a:r>
              <a:rPr lang="en-US" sz="6299">
                <a:solidFill>
                  <a:srgbClr val="000000"/>
                </a:solidFill>
                <a:latin typeface="Genty"/>
              </a:rPr>
              <a:t>REASECH METHODOLOGY</a:t>
            </a:r>
          </a:p>
        </p:txBody>
      </p:sp>
      <p:sp>
        <p:nvSpPr>
          <p:cNvPr id="9" name="Freeform 9"/>
          <p:cNvSpPr/>
          <p:nvPr/>
        </p:nvSpPr>
        <p:spPr>
          <a:xfrm>
            <a:off x="2755634" y="1880462"/>
            <a:ext cx="12243000" cy="7377838"/>
          </a:xfrm>
          <a:custGeom>
            <a:avLst/>
            <a:gdLst/>
            <a:ahLst/>
            <a:cxnLst/>
            <a:rect l="l" t="t" r="r" b="b"/>
            <a:pathLst>
              <a:path w="12243000" h="7377838">
                <a:moveTo>
                  <a:pt x="0" y="0"/>
                </a:moveTo>
                <a:lnTo>
                  <a:pt x="12243000" y="0"/>
                </a:lnTo>
                <a:lnTo>
                  <a:pt x="12243000" y="7377838"/>
                </a:lnTo>
                <a:lnTo>
                  <a:pt x="0" y="7377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0" name="TextBox 10"/>
          <p:cNvSpPr txBox="1"/>
          <p:nvPr/>
        </p:nvSpPr>
        <p:spPr>
          <a:xfrm>
            <a:off x="3879627" y="3918019"/>
            <a:ext cx="10116243" cy="2842899"/>
          </a:xfrm>
          <a:prstGeom prst="rect">
            <a:avLst/>
          </a:prstGeom>
        </p:spPr>
        <p:txBody>
          <a:bodyPr lIns="0" tIns="0" rIns="0" bIns="0" rtlCol="0" anchor="t">
            <a:spAutoFit/>
          </a:bodyPr>
          <a:lstStyle/>
          <a:p>
            <a:pPr algn="ctr">
              <a:lnSpc>
                <a:spcPts val="6439"/>
              </a:lnSpc>
            </a:pPr>
            <a:r>
              <a:rPr lang="en-US" sz="4599" dirty="0">
                <a:solidFill>
                  <a:srgbClr val="000000"/>
                </a:solidFill>
                <a:latin typeface="Bungee"/>
              </a:rPr>
              <a:t>PENERAPAN METODE NAIVE BAYES UNTUK PREDIKSI MINAT BACA BERDASARKAN USIA</a:t>
            </a:r>
          </a:p>
          <a:p>
            <a:pPr algn="ctr">
              <a:lnSpc>
                <a:spcPts val="2519"/>
              </a:lnSpc>
            </a:pPr>
            <a:r>
              <a:rPr lang="en-US" sz="1799" dirty="0">
                <a:solidFill>
                  <a:srgbClr val="000000"/>
                </a:solidFill>
                <a:latin typeface="Bungee"/>
              </a:rPr>
              <a:t>*Lis Utari1 , </a:t>
            </a:r>
            <a:r>
              <a:rPr lang="en-US" sz="1799" dirty="0" err="1">
                <a:solidFill>
                  <a:srgbClr val="000000"/>
                </a:solidFill>
                <a:latin typeface="Bungee"/>
              </a:rPr>
              <a:t>Yawmil</a:t>
            </a:r>
            <a:r>
              <a:rPr lang="en-US" sz="1799" dirty="0">
                <a:solidFill>
                  <a:srgbClr val="000000"/>
                </a:solidFill>
                <a:latin typeface="Bungee"/>
              </a:rPr>
              <a:t> </a:t>
            </a:r>
            <a:r>
              <a:rPr lang="en-US" sz="1799" dirty="0" err="1">
                <a:solidFill>
                  <a:srgbClr val="000000"/>
                </a:solidFill>
                <a:latin typeface="Bungee"/>
              </a:rPr>
              <a:t>Ulfah</a:t>
            </a:r>
            <a:endParaRPr lang="en-US" sz="1799" dirty="0">
              <a:solidFill>
                <a:srgbClr val="000000"/>
              </a:solidFill>
              <a:latin typeface="Bungee"/>
            </a:endParaRPr>
          </a:p>
        </p:txBody>
      </p:sp>
      <p:sp>
        <p:nvSpPr>
          <p:cNvPr id="11" name="TextBox 11"/>
          <p:cNvSpPr txBox="1"/>
          <p:nvPr/>
        </p:nvSpPr>
        <p:spPr>
          <a:xfrm>
            <a:off x="5553690" y="7121084"/>
            <a:ext cx="6646887" cy="1113858"/>
          </a:xfrm>
          <a:prstGeom prst="rect">
            <a:avLst/>
          </a:prstGeom>
        </p:spPr>
        <p:txBody>
          <a:bodyPr lIns="0" tIns="0" rIns="0" bIns="0" rtlCol="0" anchor="t">
            <a:spAutoFit/>
          </a:bodyPr>
          <a:lstStyle/>
          <a:p>
            <a:pPr algn="ctr">
              <a:lnSpc>
                <a:spcPts val="4231"/>
              </a:lnSpc>
            </a:pPr>
            <a:r>
              <a:rPr lang="en-US" sz="3022" dirty="0">
                <a:solidFill>
                  <a:srgbClr val="000000"/>
                </a:solidFill>
                <a:latin typeface="Bungee"/>
              </a:rPr>
              <a:t>NAMA : </a:t>
            </a:r>
            <a:r>
              <a:rPr lang="en-US" sz="3022" dirty="0" err="1">
                <a:solidFill>
                  <a:srgbClr val="000000"/>
                </a:solidFill>
                <a:latin typeface="Bungee"/>
              </a:rPr>
              <a:t>lANGIT</a:t>
            </a:r>
            <a:r>
              <a:rPr lang="en-US" sz="3022" dirty="0">
                <a:solidFill>
                  <a:srgbClr val="000000"/>
                </a:solidFill>
                <a:latin typeface="Bungee"/>
              </a:rPr>
              <a:t> ASDYA FAWWAZ</a:t>
            </a:r>
          </a:p>
          <a:p>
            <a:pPr algn="ctr">
              <a:lnSpc>
                <a:spcPts val="4231"/>
              </a:lnSpc>
            </a:pPr>
            <a:r>
              <a:rPr lang="en-US" sz="3022" dirty="0">
                <a:solidFill>
                  <a:srgbClr val="000000"/>
                </a:solidFill>
                <a:latin typeface="Bungee"/>
              </a:rPr>
              <a:t>NPM : 14210029</a:t>
            </a:r>
          </a:p>
        </p:txBody>
      </p:sp>
      <p:sp>
        <p:nvSpPr>
          <p:cNvPr id="12" name="Freeform 12"/>
          <p:cNvSpPr/>
          <p:nvPr/>
        </p:nvSpPr>
        <p:spPr>
          <a:xfrm rot="350678">
            <a:off x="15052933" y="4280178"/>
            <a:ext cx="2334130" cy="2359874"/>
          </a:xfrm>
          <a:custGeom>
            <a:avLst/>
            <a:gdLst/>
            <a:ahLst/>
            <a:cxnLst/>
            <a:rect l="l" t="t" r="r" b="b"/>
            <a:pathLst>
              <a:path w="2334130" h="2359874">
                <a:moveTo>
                  <a:pt x="0" y="0"/>
                </a:moveTo>
                <a:lnTo>
                  <a:pt x="2334130" y="0"/>
                </a:lnTo>
                <a:lnTo>
                  <a:pt x="2334130" y="2359874"/>
                </a:lnTo>
                <a:lnTo>
                  <a:pt x="0" y="23598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13" name="Freeform 13"/>
          <p:cNvSpPr/>
          <p:nvPr/>
        </p:nvSpPr>
        <p:spPr>
          <a:xfrm>
            <a:off x="14998634" y="-1017106"/>
            <a:ext cx="4472879" cy="4342759"/>
          </a:xfrm>
          <a:custGeom>
            <a:avLst/>
            <a:gdLst/>
            <a:ahLst/>
            <a:cxnLst/>
            <a:rect l="l" t="t" r="r" b="b"/>
            <a:pathLst>
              <a:path w="4472879" h="4342759">
                <a:moveTo>
                  <a:pt x="0" y="0"/>
                </a:moveTo>
                <a:lnTo>
                  <a:pt x="4472879" y="0"/>
                </a:lnTo>
                <a:lnTo>
                  <a:pt x="4472879" y="4342759"/>
                </a:lnTo>
                <a:lnTo>
                  <a:pt x="0" y="434275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4" name="Freeform 14"/>
          <p:cNvSpPr/>
          <p:nvPr/>
        </p:nvSpPr>
        <p:spPr>
          <a:xfrm>
            <a:off x="-1846644" y="-1406372"/>
            <a:ext cx="4443546" cy="4482098"/>
          </a:xfrm>
          <a:custGeom>
            <a:avLst/>
            <a:gdLst/>
            <a:ahLst/>
            <a:cxnLst/>
            <a:rect l="l" t="t" r="r" b="b"/>
            <a:pathLst>
              <a:path w="4443546" h="4482098">
                <a:moveTo>
                  <a:pt x="0" y="0"/>
                </a:moveTo>
                <a:lnTo>
                  <a:pt x="4443546" y="0"/>
                </a:lnTo>
                <a:lnTo>
                  <a:pt x="4443546" y="4482098"/>
                </a:lnTo>
                <a:lnTo>
                  <a:pt x="0" y="44820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D"/>
          </a:p>
        </p:txBody>
      </p:sp>
      <p:sp>
        <p:nvSpPr>
          <p:cNvPr id="15" name="TextBox 11">
            <a:extLst>
              <a:ext uri="{FF2B5EF4-FFF2-40B4-BE49-F238E27FC236}">
                <a16:creationId xmlns:a16="http://schemas.microsoft.com/office/drawing/2014/main" id="{D85B9B88-511F-55F1-F708-54F5AE6CE260}"/>
              </a:ext>
            </a:extLst>
          </p:cNvPr>
          <p:cNvSpPr txBox="1"/>
          <p:nvPr/>
        </p:nvSpPr>
        <p:spPr>
          <a:xfrm>
            <a:off x="5614304" y="2419178"/>
            <a:ext cx="6646887" cy="1077218"/>
          </a:xfrm>
          <a:prstGeom prst="rect">
            <a:avLst/>
          </a:prstGeom>
        </p:spPr>
        <p:txBody>
          <a:bodyPr lIns="0" tIns="0" rIns="0" bIns="0" rtlCol="0" anchor="t">
            <a:spAutoFit/>
          </a:bodyPr>
          <a:lstStyle/>
          <a:p>
            <a:pPr algn="ctr">
              <a:lnSpc>
                <a:spcPts val="4231"/>
              </a:lnSpc>
            </a:pPr>
            <a:r>
              <a:rPr lang="en-US" sz="2800" dirty="0">
                <a:solidFill>
                  <a:srgbClr val="000000"/>
                </a:solidFill>
                <a:latin typeface="Bungee"/>
              </a:rPr>
              <a:t>ISSN : 2087-3891</a:t>
            </a:r>
          </a:p>
          <a:p>
            <a:pPr algn="ctr">
              <a:lnSpc>
                <a:spcPts val="4231"/>
              </a:lnSpc>
            </a:pPr>
            <a:r>
              <a:rPr lang="en-US" sz="2800" dirty="0">
                <a:solidFill>
                  <a:srgbClr val="000000"/>
                </a:solidFill>
                <a:latin typeface="Bungee"/>
              </a:rPr>
              <a:t>E-ISSN: 2597-8918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Freeform 2"/>
          <p:cNvSpPr/>
          <p:nvPr/>
        </p:nvSpPr>
        <p:spPr>
          <a:xfrm>
            <a:off x="-1365194" y="-466326"/>
            <a:ext cx="10990267" cy="10990267"/>
          </a:xfrm>
          <a:custGeom>
            <a:avLst/>
            <a:gdLst/>
            <a:ahLst/>
            <a:cxnLst/>
            <a:rect l="l" t="t" r="r" b="b"/>
            <a:pathLst>
              <a:path w="10990267" h="10990267">
                <a:moveTo>
                  <a:pt x="0" y="0"/>
                </a:moveTo>
                <a:lnTo>
                  <a:pt x="10990267" y="0"/>
                </a:lnTo>
                <a:lnTo>
                  <a:pt x="10990267" y="10990268"/>
                </a:lnTo>
                <a:lnTo>
                  <a:pt x="0" y="10990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9625073" y="-466326"/>
            <a:ext cx="10990267" cy="10990267"/>
          </a:xfrm>
          <a:custGeom>
            <a:avLst/>
            <a:gdLst/>
            <a:ahLst/>
            <a:cxnLst/>
            <a:rect l="l" t="t" r="r" b="b"/>
            <a:pathLst>
              <a:path w="10990267" h="10990267">
                <a:moveTo>
                  <a:pt x="0" y="0"/>
                </a:moveTo>
                <a:lnTo>
                  <a:pt x="10990268" y="0"/>
                </a:lnTo>
                <a:lnTo>
                  <a:pt x="10990268" y="10990268"/>
                </a:lnTo>
                <a:lnTo>
                  <a:pt x="0" y="109902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a:off x="1929747" y="1459499"/>
            <a:ext cx="14428506" cy="8630870"/>
          </a:xfrm>
          <a:custGeom>
            <a:avLst/>
            <a:gdLst/>
            <a:ahLst/>
            <a:cxnLst/>
            <a:rect l="l" t="t" r="r" b="b"/>
            <a:pathLst>
              <a:path w="14428506" h="8630870">
                <a:moveTo>
                  <a:pt x="0" y="0"/>
                </a:moveTo>
                <a:lnTo>
                  <a:pt x="14428506" y="0"/>
                </a:lnTo>
                <a:lnTo>
                  <a:pt x="14428506" y="8630870"/>
                </a:lnTo>
                <a:lnTo>
                  <a:pt x="0" y="8630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5" name="Freeform 5"/>
          <p:cNvSpPr/>
          <p:nvPr/>
        </p:nvSpPr>
        <p:spPr>
          <a:xfrm>
            <a:off x="5957109" y="0"/>
            <a:ext cx="5971316" cy="2540524"/>
          </a:xfrm>
          <a:custGeom>
            <a:avLst/>
            <a:gdLst/>
            <a:ahLst/>
            <a:cxnLst/>
            <a:rect l="l" t="t" r="r" b="b"/>
            <a:pathLst>
              <a:path w="5971316" h="2540524">
                <a:moveTo>
                  <a:pt x="0" y="0"/>
                </a:moveTo>
                <a:lnTo>
                  <a:pt x="5971316" y="0"/>
                </a:lnTo>
                <a:lnTo>
                  <a:pt x="5971316" y="2540524"/>
                </a:lnTo>
                <a:lnTo>
                  <a:pt x="0" y="25405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6" name="TextBox 6"/>
          <p:cNvSpPr txBox="1"/>
          <p:nvPr/>
        </p:nvSpPr>
        <p:spPr>
          <a:xfrm>
            <a:off x="5601838" y="1117862"/>
            <a:ext cx="6681858" cy="1384945"/>
          </a:xfrm>
          <a:prstGeom prst="rect">
            <a:avLst/>
          </a:prstGeom>
        </p:spPr>
        <p:txBody>
          <a:bodyPr lIns="0" tIns="0" rIns="0" bIns="0" rtlCol="0" anchor="t">
            <a:spAutoFit/>
          </a:bodyPr>
          <a:lstStyle/>
          <a:p>
            <a:pPr algn="ctr">
              <a:lnSpc>
                <a:spcPts val="11339"/>
              </a:lnSpc>
            </a:pPr>
            <a:r>
              <a:rPr lang="en-US" sz="8099">
                <a:solidFill>
                  <a:srgbClr val="FFF6E3"/>
                </a:solidFill>
                <a:latin typeface="Genty"/>
              </a:rPr>
              <a:t>pendahuluan</a:t>
            </a:r>
          </a:p>
        </p:txBody>
      </p:sp>
      <p:sp>
        <p:nvSpPr>
          <p:cNvPr id="7" name="TextBox 7"/>
          <p:cNvSpPr txBox="1"/>
          <p:nvPr/>
        </p:nvSpPr>
        <p:spPr>
          <a:xfrm>
            <a:off x="3132136" y="2746132"/>
            <a:ext cx="12023729" cy="5334794"/>
          </a:xfrm>
          <a:prstGeom prst="rect">
            <a:avLst/>
          </a:prstGeom>
        </p:spPr>
        <p:txBody>
          <a:bodyPr lIns="0" tIns="0" rIns="0" bIns="0" rtlCol="0" anchor="t">
            <a:spAutoFit/>
          </a:bodyPr>
          <a:lstStyle/>
          <a:p>
            <a:pPr>
              <a:lnSpc>
                <a:spcPts val="3219"/>
              </a:lnSpc>
            </a:pPr>
            <a:r>
              <a:rPr lang="en-US" sz="2299" dirty="0">
                <a:solidFill>
                  <a:srgbClr val="000000"/>
                </a:solidFill>
                <a:latin typeface="Bungee"/>
              </a:rPr>
              <a:t>1. </a:t>
            </a:r>
            <a:r>
              <a:rPr lang="en-US" sz="2299" dirty="0" err="1">
                <a:solidFill>
                  <a:srgbClr val="000000"/>
                </a:solidFill>
                <a:latin typeface="Bungee"/>
              </a:rPr>
              <a:t>Permasalahan</a:t>
            </a:r>
            <a:r>
              <a:rPr lang="en-US" sz="2299" dirty="0">
                <a:solidFill>
                  <a:srgbClr val="000000"/>
                </a:solidFill>
                <a:latin typeface="Bungee"/>
              </a:rPr>
              <a:t> </a:t>
            </a:r>
          </a:p>
          <a:p>
            <a:pPr>
              <a:lnSpc>
                <a:spcPts val="3219"/>
              </a:lnSpc>
            </a:pPr>
            <a:r>
              <a:rPr lang="en-US" sz="2299" dirty="0" err="1">
                <a:solidFill>
                  <a:srgbClr val="000000"/>
                </a:solidFill>
                <a:latin typeface="Bungee"/>
              </a:rPr>
              <a:t>Berdasarkan</a:t>
            </a:r>
            <a:r>
              <a:rPr lang="en-US" sz="2299" dirty="0">
                <a:solidFill>
                  <a:srgbClr val="000000"/>
                </a:solidFill>
                <a:latin typeface="Bungee"/>
              </a:rPr>
              <a:t> Data </a:t>
            </a:r>
            <a:r>
              <a:rPr lang="en-US" sz="2299" dirty="0" err="1">
                <a:solidFill>
                  <a:srgbClr val="000000"/>
                </a:solidFill>
                <a:latin typeface="Bungee"/>
              </a:rPr>
              <a:t>Prediksi</a:t>
            </a:r>
            <a:r>
              <a:rPr lang="en-US" sz="2299" dirty="0">
                <a:solidFill>
                  <a:srgbClr val="000000"/>
                </a:solidFill>
                <a:latin typeface="Bungee"/>
              </a:rPr>
              <a:t> </a:t>
            </a:r>
            <a:r>
              <a:rPr lang="en-US" sz="2299" dirty="0" err="1">
                <a:solidFill>
                  <a:srgbClr val="000000"/>
                </a:solidFill>
                <a:latin typeface="Bungee"/>
              </a:rPr>
              <a:t>Minat</a:t>
            </a:r>
            <a:r>
              <a:rPr lang="en-US" sz="2299" dirty="0">
                <a:solidFill>
                  <a:srgbClr val="000000"/>
                </a:solidFill>
                <a:latin typeface="Bungee"/>
              </a:rPr>
              <a:t> Baca </a:t>
            </a:r>
            <a:r>
              <a:rPr lang="en-US" sz="2299" dirty="0" err="1">
                <a:solidFill>
                  <a:srgbClr val="000000"/>
                </a:solidFill>
                <a:latin typeface="Bungee"/>
              </a:rPr>
              <a:t>tahun</a:t>
            </a:r>
            <a:r>
              <a:rPr lang="en-US" sz="2299" dirty="0">
                <a:solidFill>
                  <a:srgbClr val="000000"/>
                </a:solidFill>
                <a:latin typeface="Bungee"/>
              </a:rPr>
              <a:t> 2017/2019, </a:t>
            </a:r>
            <a:r>
              <a:rPr lang="en-US" sz="2299" dirty="0" err="1">
                <a:solidFill>
                  <a:srgbClr val="000000"/>
                </a:solidFill>
                <a:latin typeface="Bungee"/>
              </a:rPr>
              <a:t>jumlah</a:t>
            </a:r>
            <a:r>
              <a:rPr lang="en-US" sz="2299" dirty="0">
                <a:solidFill>
                  <a:srgbClr val="000000"/>
                </a:solidFill>
                <a:latin typeface="Bungee"/>
              </a:rPr>
              <a:t> </a:t>
            </a:r>
            <a:r>
              <a:rPr lang="en-US" sz="2299" dirty="0" err="1">
                <a:solidFill>
                  <a:srgbClr val="000000"/>
                </a:solidFill>
                <a:latin typeface="Bungee"/>
              </a:rPr>
              <a:t>prediksi</a:t>
            </a:r>
            <a:r>
              <a:rPr lang="en-US" sz="2299" dirty="0">
                <a:solidFill>
                  <a:srgbClr val="000000"/>
                </a:solidFill>
                <a:latin typeface="Bungee"/>
              </a:rPr>
              <a:t> </a:t>
            </a:r>
            <a:r>
              <a:rPr lang="en-US" sz="2299" dirty="0" err="1">
                <a:solidFill>
                  <a:srgbClr val="000000"/>
                </a:solidFill>
                <a:latin typeface="Bungee"/>
              </a:rPr>
              <a:t>minat</a:t>
            </a:r>
            <a:r>
              <a:rPr lang="en-US" sz="2299" dirty="0">
                <a:solidFill>
                  <a:srgbClr val="000000"/>
                </a:solidFill>
                <a:latin typeface="Bungee"/>
              </a:rPr>
              <a:t> </a:t>
            </a:r>
            <a:r>
              <a:rPr lang="en-US" sz="2299" dirty="0" err="1">
                <a:solidFill>
                  <a:srgbClr val="000000"/>
                </a:solidFill>
                <a:latin typeface="Bungee"/>
              </a:rPr>
              <a:t>baca</a:t>
            </a:r>
            <a:r>
              <a:rPr lang="en-US" sz="2299" dirty="0">
                <a:solidFill>
                  <a:srgbClr val="000000"/>
                </a:solidFill>
                <a:latin typeface="Bungee"/>
              </a:rPr>
              <a:t> </a:t>
            </a:r>
            <a:r>
              <a:rPr lang="en-US" sz="2299" dirty="0" err="1">
                <a:solidFill>
                  <a:srgbClr val="000000"/>
                </a:solidFill>
                <a:latin typeface="Bungee"/>
              </a:rPr>
              <a:t>berdasarkan</a:t>
            </a:r>
            <a:r>
              <a:rPr lang="en-US" sz="2299" dirty="0">
                <a:solidFill>
                  <a:srgbClr val="000000"/>
                </a:solidFill>
                <a:latin typeface="Bungee"/>
              </a:rPr>
              <a:t> </a:t>
            </a:r>
            <a:r>
              <a:rPr lang="en-US" sz="2299" dirty="0" err="1">
                <a:solidFill>
                  <a:srgbClr val="000000"/>
                </a:solidFill>
                <a:latin typeface="Bungee"/>
              </a:rPr>
              <a:t>usia</a:t>
            </a:r>
            <a:r>
              <a:rPr lang="en-US" sz="2299" dirty="0">
                <a:solidFill>
                  <a:srgbClr val="000000"/>
                </a:solidFill>
                <a:latin typeface="Bungee"/>
              </a:rPr>
              <a:t> yang </a:t>
            </a:r>
            <a:r>
              <a:rPr lang="en-US" sz="2299" dirty="0" err="1">
                <a:solidFill>
                  <a:srgbClr val="000000"/>
                </a:solidFill>
                <a:latin typeface="Bungee"/>
              </a:rPr>
              <a:t>diperoleh</a:t>
            </a:r>
            <a:r>
              <a:rPr lang="en-US" sz="2299" dirty="0">
                <a:solidFill>
                  <a:srgbClr val="000000"/>
                </a:solidFill>
                <a:latin typeface="Bungee"/>
              </a:rPr>
              <a:t> </a:t>
            </a:r>
            <a:r>
              <a:rPr lang="en-US" sz="2299" dirty="0" err="1">
                <a:solidFill>
                  <a:srgbClr val="000000"/>
                </a:solidFill>
                <a:latin typeface="Bungee"/>
              </a:rPr>
              <a:t>dari</a:t>
            </a:r>
            <a:r>
              <a:rPr lang="en-US" sz="2299" dirty="0">
                <a:solidFill>
                  <a:srgbClr val="000000"/>
                </a:solidFill>
                <a:latin typeface="Bungee"/>
              </a:rPr>
              <a:t> 20 data </a:t>
            </a:r>
            <a:r>
              <a:rPr lang="en-US" sz="2299" dirty="0" err="1">
                <a:solidFill>
                  <a:srgbClr val="000000"/>
                </a:solidFill>
                <a:latin typeface="Bungee"/>
              </a:rPr>
              <a:t>pengunjung</a:t>
            </a:r>
            <a:r>
              <a:rPr lang="en-US" sz="2299" dirty="0">
                <a:solidFill>
                  <a:srgbClr val="000000"/>
                </a:solidFill>
                <a:latin typeface="Bungee"/>
              </a:rPr>
              <a:t> </a:t>
            </a:r>
            <a:r>
              <a:rPr lang="en-US" sz="2299" dirty="0" err="1">
                <a:solidFill>
                  <a:srgbClr val="000000"/>
                </a:solidFill>
                <a:latin typeface="Bungee"/>
              </a:rPr>
              <a:t>ini</a:t>
            </a:r>
            <a:r>
              <a:rPr lang="en-US" sz="2299" dirty="0">
                <a:solidFill>
                  <a:srgbClr val="000000"/>
                </a:solidFill>
                <a:latin typeface="Bungee"/>
              </a:rPr>
              <a:t> </a:t>
            </a:r>
            <a:r>
              <a:rPr lang="en-US" sz="2299" dirty="0" err="1">
                <a:solidFill>
                  <a:srgbClr val="000000"/>
                </a:solidFill>
                <a:latin typeface="Bungee"/>
              </a:rPr>
              <a:t>sebanyak</a:t>
            </a:r>
            <a:r>
              <a:rPr lang="en-US" sz="2299" dirty="0">
                <a:solidFill>
                  <a:srgbClr val="000000"/>
                </a:solidFill>
                <a:latin typeface="Bungee"/>
              </a:rPr>
              <a:t> 14 </a:t>
            </a:r>
            <a:r>
              <a:rPr lang="en-US" sz="2299" dirty="0" err="1">
                <a:solidFill>
                  <a:srgbClr val="000000"/>
                </a:solidFill>
                <a:latin typeface="Bungee"/>
              </a:rPr>
              <a:t>pengunjung</a:t>
            </a:r>
            <a:r>
              <a:rPr lang="en-US" sz="2299" dirty="0">
                <a:solidFill>
                  <a:srgbClr val="000000"/>
                </a:solidFill>
                <a:latin typeface="Bungee"/>
              </a:rPr>
              <a:t> yang </a:t>
            </a:r>
            <a:r>
              <a:rPr lang="en-US" sz="2299" dirty="0" err="1">
                <a:solidFill>
                  <a:srgbClr val="000000"/>
                </a:solidFill>
                <a:latin typeface="Bungee"/>
              </a:rPr>
              <a:t>minat</a:t>
            </a:r>
            <a:r>
              <a:rPr lang="en-US" sz="2299" dirty="0">
                <a:solidFill>
                  <a:srgbClr val="000000"/>
                </a:solidFill>
                <a:latin typeface="Bungee"/>
              </a:rPr>
              <a:t> </a:t>
            </a:r>
            <a:r>
              <a:rPr lang="en-US" sz="2299" dirty="0" err="1">
                <a:solidFill>
                  <a:srgbClr val="000000"/>
                </a:solidFill>
                <a:latin typeface="Bungee"/>
              </a:rPr>
              <a:t>baca</a:t>
            </a:r>
            <a:r>
              <a:rPr lang="en-US" sz="2299" dirty="0">
                <a:solidFill>
                  <a:srgbClr val="000000"/>
                </a:solidFill>
                <a:latin typeface="Bungee"/>
              </a:rPr>
              <a:t> </a:t>
            </a:r>
            <a:r>
              <a:rPr lang="en-US" sz="2299" dirty="0" err="1">
                <a:solidFill>
                  <a:srgbClr val="000000"/>
                </a:solidFill>
                <a:latin typeface="Bungee"/>
              </a:rPr>
              <a:t>dengan</a:t>
            </a:r>
            <a:r>
              <a:rPr lang="en-US" sz="2299" dirty="0">
                <a:solidFill>
                  <a:srgbClr val="000000"/>
                </a:solidFill>
                <a:latin typeface="Bungee"/>
              </a:rPr>
              <a:t> rata-rata </a:t>
            </a:r>
            <a:r>
              <a:rPr lang="en-US" sz="2299" dirty="0" err="1">
                <a:solidFill>
                  <a:srgbClr val="000000"/>
                </a:solidFill>
                <a:latin typeface="Bungee"/>
              </a:rPr>
              <a:t>termasuk</a:t>
            </a:r>
            <a:r>
              <a:rPr lang="en-US" sz="2299" dirty="0">
                <a:solidFill>
                  <a:srgbClr val="000000"/>
                </a:solidFill>
                <a:latin typeface="Bungee"/>
              </a:rPr>
              <a:t> </a:t>
            </a:r>
            <a:r>
              <a:rPr lang="en-US" sz="2299" dirty="0" err="1">
                <a:solidFill>
                  <a:srgbClr val="000000"/>
                </a:solidFill>
                <a:latin typeface="Bungee"/>
              </a:rPr>
              <a:t>ke</a:t>
            </a:r>
            <a:r>
              <a:rPr lang="en-US" sz="2299" dirty="0">
                <a:solidFill>
                  <a:srgbClr val="000000"/>
                </a:solidFill>
                <a:latin typeface="Bungee"/>
              </a:rPr>
              <a:t> </a:t>
            </a:r>
            <a:r>
              <a:rPr lang="en-US" sz="2299" dirty="0" err="1">
                <a:solidFill>
                  <a:srgbClr val="000000"/>
                </a:solidFill>
                <a:latin typeface="Bungee"/>
              </a:rPr>
              <a:t>dalam</a:t>
            </a:r>
            <a:r>
              <a:rPr lang="en-US" sz="2299" dirty="0">
                <a:solidFill>
                  <a:srgbClr val="000000"/>
                </a:solidFill>
                <a:latin typeface="Bungee"/>
              </a:rPr>
              <a:t> </a:t>
            </a:r>
            <a:r>
              <a:rPr lang="en-US" sz="2299" dirty="0" err="1">
                <a:solidFill>
                  <a:srgbClr val="000000"/>
                </a:solidFill>
                <a:latin typeface="Bungee"/>
              </a:rPr>
              <a:t>kategori</a:t>
            </a:r>
            <a:r>
              <a:rPr lang="en-US" sz="2299" dirty="0">
                <a:solidFill>
                  <a:srgbClr val="000000"/>
                </a:solidFill>
                <a:latin typeface="Bungee"/>
              </a:rPr>
              <a:t> </a:t>
            </a:r>
            <a:r>
              <a:rPr lang="en-US" sz="2299" dirty="0" err="1">
                <a:solidFill>
                  <a:srgbClr val="000000"/>
                </a:solidFill>
                <a:latin typeface="Bungee"/>
              </a:rPr>
              <a:t>umur</a:t>
            </a:r>
            <a:r>
              <a:rPr lang="en-US" sz="2299" dirty="0">
                <a:solidFill>
                  <a:srgbClr val="000000"/>
                </a:solidFill>
                <a:latin typeface="Bungee"/>
              </a:rPr>
              <a:t> masa </a:t>
            </a:r>
            <a:r>
              <a:rPr lang="en-US" sz="2299" dirty="0" err="1">
                <a:solidFill>
                  <a:srgbClr val="000000"/>
                </a:solidFill>
                <a:latin typeface="Bungee"/>
              </a:rPr>
              <a:t>remaja</a:t>
            </a:r>
            <a:r>
              <a:rPr lang="en-US" sz="2299" dirty="0">
                <a:solidFill>
                  <a:srgbClr val="000000"/>
                </a:solidFill>
                <a:latin typeface="Bungee"/>
              </a:rPr>
              <a:t> </a:t>
            </a:r>
            <a:r>
              <a:rPr lang="en-US" sz="2299" dirty="0" err="1">
                <a:solidFill>
                  <a:srgbClr val="000000"/>
                </a:solidFill>
                <a:latin typeface="Bungee"/>
              </a:rPr>
              <a:t>akhir</a:t>
            </a:r>
            <a:r>
              <a:rPr lang="en-US" sz="2299" dirty="0">
                <a:solidFill>
                  <a:srgbClr val="000000"/>
                </a:solidFill>
                <a:latin typeface="Bungee"/>
              </a:rPr>
              <a:t> (17 - 25 </a:t>
            </a:r>
            <a:r>
              <a:rPr lang="en-US" sz="2299" dirty="0" err="1">
                <a:solidFill>
                  <a:srgbClr val="000000"/>
                </a:solidFill>
                <a:latin typeface="Bungee"/>
              </a:rPr>
              <a:t>tahun</a:t>
            </a:r>
            <a:r>
              <a:rPr lang="en-US" sz="2299" dirty="0">
                <a:solidFill>
                  <a:srgbClr val="000000"/>
                </a:solidFill>
                <a:latin typeface="Bungee"/>
              </a:rPr>
              <a:t>), dan 6 </a:t>
            </a:r>
            <a:r>
              <a:rPr lang="en-US" sz="2299" dirty="0" err="1">
                <a:solidFill>
                  <a:srgbClr val="000000"/>
                </a:solidFill>
                <a:latin typeface="Bungee"/>
              </a:rPr>
              <a:t>pengunjung</a:t>
            </a:r>
            <a:r>
              <a:rPr lang="en-US" sz="2299" dirty="0">
                <a:solidFill>
                  <a:srgbClr val="000000"/>
                </a:solidFill>
                <a:latin typeface="Bungee"/>
              </a:rPr>
              <a:t> yang </a:t>
            </a:r>
            <a:r>
              <a:rPr lang="en-US" sz="2299" dirty="0" err="1">
                <a:solidFill>
                  <a:srgbClr val="000000"/>
                </a:solidFill>
                <a:latin typeface="Bungee"/>
              </a:rPr>
              <a:t>tidak</a:t>
            </a:r>
            <a:r>
              <a:rPr lang="en-US" sz="2299" dirty="0">
                <a:solidFill>
                  <a:srgbClr val="000000"/>
                </a:solidFill>
                <a:latin typeface="Bungee"/>
              </a:rPr>
              <a:t> </a:t>
            </a:r>
            <a:r>
              <a:rPr lang="en-US" sz="2299" dirty="0" err="1">
                <a:solidFill>
                  <a:srgbClr val="000000"/>
                </a:solidFill>
                <a:latin typeface="Bungee"/>
              </a:rPr>
              <a:t>minat</a:t>
            </a:r>
            <a:r>
              <a:rPr lang="en-US" sz="2299" dirty="0">
                <a:solidFill>
                  <a:srgbClr val="000000"/>
                </a:solidFill>
                <a:latin typeface="Bungee"/>
              </a:rPr>
              <a:t> </a:t>
            </a:r>
            <a:r>
              <a:rPr lang="en-US" sz="2299" dirty="0" err="1">
                <a:solidFill>
                  <a:srgbClr val="000000"/>
                </a:solidFill>
                <a:latin typeface="Bungee"/>
              </a:rPr>
              <a:t>baca</a:t>
            </a:r>
            <a:r>
              <a:rPr lang="en-US" sz="2299" dirty="0">
                <a:solidFill>
                  <a:srgbClr val="000000"/>
                </a:solidFill>
                <a:latin typeface="Bungee"/>
              </a:rPr>
              <a:t> </a:t>
            </a:r>
            <a:r>
              <a:rPr lang="en-US" sz="2299" dirty="0" err="1">
                <a:solidFill>
                  <a:srgbClr val="000000"/>
                </a:solidFill>
                <a:latin typeface="Bungee"/>
              </a:rPr>
              <a:t>dengan</a:t>
            </a:r>
            <a:r>
              <a:rPr lang="en-US" sz="2299" dirty="0">
                <a:solidFill>
                  <a:srgbClr val="000000"/>
                </a:solidFill>
                <a:latin typeface="Bungee"/>
              </a:rPr>
              <a:t> rata-rata </a:t>
            </a:r>
            <a:r>
              <a:rPr lang="en-US" sz="2299" dirty="0" err="1">
                <a:solidFill>
                  <a:srgbClr val="000000"/>
                </a:solidFill>
                <a:latin typeface="Bungee"/>
              </a:rPr>
              <a:t>termasuk</a:t>
            </a:r>
            <a:r>
              <a:rPr lang="en-US" sz="2299" dirty="0">
                <a:solidFill>
                  <a:srgbClr val="000000"/>
                </a:solidFill>
                <a:latin typeface="Bungee"/>
              </a:rPr>
              <a:t> </a:t>
            </a:r>
            <a:r>
              <a:rPr lang="en-US" sz="2299" dirty="0" err="1">
                <a:solidFill>
                  <a:srgbClr val="000000"/>
                </a:solidFill>
                <a:latin typeface="Bungee"/>
              </a:rPr>
              <a:t>ke</a:t>
            </a:r>
            <a:r>
              <a:rPr lang="en-US" sz="2299" dirty="0">
                <a:solidFill>
                  <a:srgbClr val="000000"/>
                </a:solidFill>
                <a:latin typeface="Bungee"/>
              </a:rPr>
              <a:t> </a:t>
            </a:r>
            <a:r>
              <a:rPr lang="en-US" sz="2299" dirty="0" err="1">
                <a:solidFill>
                  <a:srgbClr val="000000"/>
                </a:solidFill>
                <a:latin typeface="Bungee"/>
              </a:rPr>
              <a:t>dalam</a:t>
            </a:r>
            <a:r>
              <a:rPr lang="en-US" sz="2299" dirty="0">
                <a:solidFill>
                  <a:srgbClr val="000000"/>
                </a:solidFill>
                <a:latin typeface="Bungee"/>
              </a:rPr>
              <a:t> </a:t>
            </a:r>
            <a:r>
              <a:rPr lang="en-US" sz="2299" dirty="0" err="1">
                <a:solidFill>
                  <a:srgbClr val="000000"/>
                </a:solidFill>
                <a:latin typeface="Bungee"/>
              </a:rPr>
              <a:t>kategori</a:t>
            </a:r>
            <a:r>
              <a:rPr lang="en-US" sz="2299" dirty="0">
                <a:solidFill>
                  <a:srgbClr val="000000"/>
                </a:solidFill>
                <a:latin typeface="Bungee"/>
              </a:rPr>
              <a:t> </a:t>
            </a:r>
            <a:r>
              <a:rPr lang="en-US" sz="2299" dirty="0" err="1">
                <a:solidFill>
                  <a:srgbClr val="000000"/>
                </a:solidFill>
                <a:latin typeface="Bungee"/>
              </a:rPr>
              <a:t>umur</a:t>
            </a:r>
            <a:r>
              <a:rPr lang="en-US" sz="2299" dirty="0">
                <a:solidFill>
                  <a:srgbClr val="000000"/>
                </a:solidFill>
                <a:latin typeface="Bungee"/>
              </a:rPr>
              <a:t> masa </a:t>
            </a:r>
            <a:r>
              <a:rPr lang="en-US" sz="2299" dirty="0" err="1">
                <a:solidFill>
                  <a:srgbClr val="000000"/>
                </a:solidFill>
                <a:latin typeface="Bungee"/>
              </a:rPr>
              <a:t>remaja</a:t>
            </a:r>
            <a:r>
              <a:rPr lang="en-US" sz="2299" dirty="0">
                <a:solidFill>
                  <a:srgbClr val="000000"/>
                </a:solidFill>
                <a:latin typeface="Bungee"/>
              </a:rPr>
              <a:t> </a:t>
            </a:r>
            <a:r>
              <a:rPr lang="en-US" sz="2299" dirty="0" err="1">
                <a:solidFill>
                  <a:srgbClr val="000000"/>
                </a:solidFill>
                <a:latin typeface="Bungee"/>
              </a:rPr>
              <a:t>akhir</a:t>
            </a:r>
            <a:r>
              <a:rPr lang="en-US" sz="2299" dirty="0">
                <a:solidFill>
                  <a:srgbClr val="000000"/>
                </a:solidFill>
                <a:latin typeface="Bungee"/>
              </a:rPr>
              <a:t> (17-25 </a:t>
            </a:r>
            <a:r>
              <a:rPr lang="en-US" sz="2299" dirty="0" err="1">
                <a:solidFill>
                  <a:srgbClr val="000000"/>
                </a:solidFill>
                <a:latin typeface="Bungee"/>
              </a:rPr>
              <a:t>tahun</a:t>
            </a:r>
            <a:r>
              <a:rPr lang="en-US" sz="2299" dirty="0">
                <a:solidFill>
                  <a:srgbClr val="000000"/>
                </a:solidFill>
                <a:latin typeface="Bungee"/>
              </a:rPr>
              <a:t>).</a:t>
            </a:r>
          </a:p>
          <a:p>
            <a:pPr>
              <a:lnSpc>
                <a:spcPts val="3219"/>
              </a:lnSpc>
            </a:pPr>
            <a:r>
              <a:rPr lang="en-US" sz="2299" dirty="0">
                <a:solidFill>
                  <a:srgbClr val="000000"/>
                </a:solidFill>
                <a:latin typeface="Bungee"/>
              </a:rPr>
              <a:t>2. </a:t>
            </a:r>
            <a:r>
              <a:rPr lang="en-US" sz="2299" dirty="0" err="1">
                <a:solidFill>
                  <a:srgbClr val="000000"/>
                </a:solidFill>
                <a:latin typeface="Bungee"/>
              </a:rPr>
              <a:t>Tujuan</a:t>
            </a:r>
            <a:r>
              <a:rPr lang="en-US" sz="2299" dirty="0">
                <a:solidFill>
                  <a:srgbClr val="000000"/>
                </a:solidFill>
                <a:latin typeface="Bungee"/>
              </a:rPr>
              <a:t> </a:t>
            </a:r>
          </a:p>
          <a:p>
            <a:pPr>
              <a:lnSpc>
                <a:spcPts val="3219"/>
              </a:lnSpc>
            </a:pPr>
            <a:r>
              <a:rPr lang="en-US" sz="2299" dirty="0">
                <a:solidFill>
                  <a:srgbClr val="000000"/>
                </a:solidFill>
                <a:latin typeface="Bungee"/>
              </a:rPr>
              <a:t>Adapun </a:t>
            </a:r>
            <a:r>
              <a:rPr lang="en-US" sz="2299" dirty="0" err="1">
                <a:solidFill>
                  <a:srgbClr val="000000"/>
                </a:solidFill>
                <a:latin typeface="Bungee"/>
              </a:rPr>
              <a:t>tujuan</a:t>
            </a:r>
            <a:r>
              <a:rPr lang="en-US" sz="2299" dirty="0">
                <a:solidFill>
                  <a:srgbClr val="000000"/>
                </a:solidFill>
                <a:latin typeface="Bungee"/>
              </a:rPr>
              <a:t> </a:t>
            </a:r>
            <a:r>
              <a:rPr lang="en-US" sz="2299" dirty="0" err="1">
                <a:solidFill>
                  <a:srgbClr val="000000"/>
                </a:solidFill>
                <a:latin typeface="Bungee"/>
              </a:rPr>
              <a:t>dari</a:t>
            </a:r>
            <a:r>
              <a:rPr lang="en-US" sz="2299" dirty="0">
                <a:solidFill>
                  <a:srgbClr val="000000"/>
                </a:solidFill>
                <a:latin typeface="Bungee"/>
              </a:rPr>
              <a:t> </a:t>
            </a:r>
            <a:r>
              <a:rPr lang="en-US" sz="2299" dirty="0" err="1">
                <a:solidFill>
                  <a:srgbClr val="000000"/>
                </a:solidFill>
                <a:latin typeface="Bungee"/>
              </a:rPr>
              <a:t>penelitian</a:t>
            </a:r>
            <a:r>
              <a:rPr lang="en-US" sz="2299" dirty="0">
                <a:solidFill>
                  <a:srgbClr val="000000"/>
                </a:solidFill>
                <a:latin typeface="Bungee"/>
              </a:rPr>
              <a:t> </a:t>
            </a:r>
            <a:r>
              <a:rPr lang="en-US" sz="2299" dirty="0" err="1">
                <a:solidFill>
                  <a:srgbClr val="000000"/>
                </a:solidFill>
                <a:latin typeface="Bungee"/>
              </a:rPr>
              <a:t>ini</a:t>
            </a:r>
            <a:r>
              <a:rPr lang="en-US" sz="2299" dirty="0">
                <a:solidFill>
                  <a:srgbClr val="000000"/>
                </a:solidFill>
                <a:latin typeface="Bungee"/>
              </a:rPr>
              <a:t> </a:t>
            </a:r>
            <a:r>
              <a:rPr lang="en-US" sz="2299" dirty="0" err="1">
                <a:solidFill>
                  <a:srgbClr val="000000"/>
                </a:solidFill>
                <a:latin typeface="Bungee"/>
              </a:rPr>
              <a:t>adalah</a:t>
            </a:r>
            <a:r>
              <a:rPr lang="en-US" sz="2299" dirty="0">
                <a:solidFill>
                  <a:srgbClr val="000000"/>
                </a:solidFill>
                <a:latin typeface="Bungee"/>
              </a:rPr>
              <a:t> : a. </a:t>
            </a:r>
            <a:r>
              <a:rPr lang="en-US" sz="2299" dirty="0" err="1">
                <a:solidFill>
                  <a:srgbClr val="000000"/>
                </a:solidFill>
                <a:latin typeface="Bungee"/>
              </a:rPr>
              <a:t>Menerapkan</a:t>
            </a:r>
            <a:r>
              <a:rPr lang="en-US" sz="2299" dirty="0">
                <a:solidFill>
                  <a:srgbClr val="000000"/>
                </a:solidFill>
                <a:latin typeface="Bungee"/>
              </a:rPr>
              <a:t> </a:t>
            </a:r>
            <a:r>
              <a:rPr lang="en-US" sz="2299" dirty="0" err="1">
                <a:solidFill>
                  <a:srgbClr val="000000"/>
                </a:solidFill>
                <a:latin typeface="Bungee"/>
              </a:rPr>
              <a:t>metode</a:t>
            </a:r>
            <a:r>
              <a:rPr lang="en-US" sz="2299" dirty="0">
                <a:solidFill>
                  <a:srgbClr val="000000"/>
                </a:solidFill>
                <a:latin typeface="Bungee"/>
              </a:rPr>
              <a:t> Naive Bayes </a:t>
            </a:r>
            <a:r>
              <a:rPr lang="en-US" sz="2299" dirty="0" err="1">
                <a:solidFill>
                  <a:srgbClr val="000000"/>
                </a:solidFill>
                <a:latin typeface="Bungee"/>
              </a:rPr>
              <a:t>untuk</a:t>
            </a:r>
            <a:r>
              <a:rPr lang="en-US" sz="2299" dirty="0">
                <a:solidFill>
                  <a:srgbClr val="000000"/>
                </a:solidFill>
                <a:latin typeface="Bungee"/>
              </a:rPr>
              <a:t> </a:t>
            </a:r>
            <a:r>
              <a:rPr lang="en-US" sz="2299" dirty="0" err="1">
                <a:solidFill>
                  <a:srgbClr val="000000"/>
                </a:solidFill>
                <a:latin typeface="Bungee"/>
              </a:rPr>
              <a:t>memprediksi</a:t>
            </a:r>
            <a:r>
              <a:rPr lang="en-US" sz="2299" dirty="0">
                <a:solidFill>
                  <a:srgbClr val="000000"/>
                </a:solidFill>
                <a:latin typeface="Bungee"/>
              </a:rPr>
              <a:t> </a:t>
            </a:r>
            <a:r>
              <a:rPr lang="en-US" sz="2299" dirty="0" err="1">
                <a:solidFill>
                  <a:srgbClr val="000000"/>
                </a:solidFill>
                <a:latin typeface="Bungee"/>
              </a:rPr>
              <a:t>minat</a:t>
            </a:r>
            <a:r>
              <a:rPr lang="en-US" sz="2299" dirty="0">
                <a:solidFill>
                  <a:srgbClr val="000000"/>
                </a:solidFill>
                <a:latin typeface="Bungee"/>
              </a:rPr>
              <a:t> </a:t>
            </a:r>
            <a:r>
              <a:rPr lang="en-US" sz="2299" dirty="0" err="1">
                <a:solidFill>
                  <a:srgbClr val="000000"/>
                </a:solidFill>
                <a:latin typeface="Bungee"/>
              </a:rPr>
              <a:t>baca</a:t>
            </a:r>
            <a:r>
              <a:rPr lang="en-US" sz="2299" dirty="0">
                <a:solidFill>
                  <a:srgbClr val="000000"/>
                </a:solidFill>
                <a:latin typeface="Bungee"/>
              </a:rPr>
              <a:t> </a:t>
            </a:r>
            <a:r>
              <a:rPr lang="en-US" sz="2299" dirty="0" err="1">
                <a:solidFill>
                  <a:srgbClr val="000000"/>
                </a:solidFill>
                <a:latin typeface="Bungee"/>
              </a:rPr>
              <a:t>berdasarkan</a:t>
            </a:r>
            <a:r>
              <a:rPr lang="en-US" sz="2299" dirty="0">
                <a:solidFill>
                  <a:srgbClr val="000000"/>
                </a:solidFill>
                <a:latin typeface="Bungee"/>
              </a:rPr>
              <a:t> </a:t>
            </a:r>
            <a:r>
              <a:rPr lang="en-US" sz="2299" dirty="0" err="1">
                <a:solidFill>
                  <a:srgbClr val="000000"/>
                </a:solidFill>
                <a:latin typeface="Bungee"/>
              </a:rPr>
              <a:t>usia</a:t>
            </a:r>
            <a:r>
              <a:rPr lang="en-US" sz="2299" dirty="0">
                <a:solidFill>
                  <a:srgbClr val="000000"/>
                </a:solidFill>
                <a:latin typeface="Bungee"/>
              </a:rPr>
              <a:t>. b. </a:t>
            </a:r>
            <a:r>
              <a:rPr lang="en-US" sz="2299" dirty="0" err="1">
                <a:solidFill>
                  <a:srgbClr val="000000"/>
                </a:solidFill>
                <a:latin typeface="Bungee"/>
              </a:rPr>
              <a:t>Mengukur</a:t>
            </a:r>
            <a:r>
              <a:rPr lang="en-US" sz="2299" dirty="0">
                <a:solidFill>
                  <a:srgbClr val="000000"/>
                </a:solidFill>
                <a:latin typeface="Bungee"/>
              </a:rPr>
              <a:t> </a:t>
            </a:r>
            <a:r>
              <a:rPr lang="en-US" sz="2299" dirty="0" err="1">
                <a:solidFill>
                  <a:srgbClr val="000000"/>
                </a:solidFill>
                <a:latin typeface="Bungee"/>
              </a:rPr>
              <a:t>tingkat</a:t>
            </a:r>
            <a:r>
              <a:rPr lang="en-US" sz="2299" dirty="0">
                <a:solidFill>
                  <a:srgbClr val="000000"/>
                </a:solidFill>
                <a:latin typeface="Bungee"/>
              </a:rPr>
              <a:t> </a:t>
            </a:r>
            <a:r>
              <a:rPr lang="en-US" sz="2299" dirty="0" err="1">
                <a:solidFill>
                  <a:srgbClr val="000000"/>
                </a:solidFill>
                <a:latin typeface="Bungee"/>
              </a:rPr>
              <a:t>ketepatan</a:t>
            </a:r>
            <a:r>
              <a:rPr lang="en-US" sz="2299" dirty="0">
                <a:solidFill>
                  <a:srgbClr val="000000"/>
                </a:solidFill>
                <a:latin typeface="Bungee"/>
              </a:rPr>
              <a:t> dan </a:t>
            </a:r>
            <a:r>
              <a:rPr lang="en-US" sz="2299" dirty="0" err="1">
                <a:solidFill>
                  <a:srgbClr val="000000"/>
                </a:solidFill>
                <a:latin typeface="Bungee"/>
              </a:rPr>
              <a:t>tingkat</a:t>
            </a:r>
            <a:r>
              <a:rPr lang="en-US" sz="2299" dirty="0">
                <a:solidFill>
                  <a:srgbClr val="000000"/>
                </a:solidFill>
                <a:latin typeface="Bungee"/>
              </a:rPr>
              <a:t> </a:t>
            </a:r>
            <a:r>
              <a:rPr lang="en-US" sz="2299" dirty="0" err="1">
                <a:solidFill>
                  <a:srgbClr val="000000"/>
                </a:solidFill>
                <a:latin typeface="Bungee"/>
              </a:rPr>
              <a:t>efektivitas</a:t>
            </a:r>
            <a:r>
              <a:rPr lang="en-US" sz="2299" dirty="0">
                <a:solidFill>
                  <a:srgbClr val="000000"/>
                </a:solidFill>
                <a:latin typeface="Bungee"/>
              </a:rPr>
              <a:t> </a:t>
            </a:r>
            <a:r>
              <a:rPr lang="en-US" sz="2299" dirty="0" err="1">
                <a:solidFill>
                  <a:srgbClr val="000000"/>
                </a:solidFill>
                <a:latin typeface="Bungee"/>
              </a:rPr>
              <a:t>metode</a:t>
            </a:r>
            <a:r>
              <a:rPr lang="en-US" sz="2299" dirty="0">
                <a:solidFill>
                  <a:srgbClr val="000000"/>
                </a:solidFill>
                <a:latin typeface="Bungee"/>
              </a:rPr>
              <a:t> Naive Bayes </a:t>
            </a:r>
            <a:r>
              <a:rPr lang="en-US" sz="2299" dirty="0" err="1">
                <a:solidFill>
                  <a:srgbClr val="000000"/>
                </a:solidFill>
                <a:latin typeface="Bungee"/>
              </a:rPr>
              <a:t>dalam</a:t>
            </a:r>
            <a:r>
              <a:rPr lang="en-US" sz="2299" dirty="0">
                <a:solidFill>
                  <a:srgbClr val="000000"/>
                </a:solidFill>
                <a:latin typeface="Bungee"/>
              </a:rPr>
              <a:t> </a:t>
            </a:r>
            <a:r>
              <a:rPr lang="en-US" sz="2299" dirty="0" err="1">
                <a:solidFill>
                  <a:srgbClr val="000000"/>
                </a:solidFill>
                <a:latin typeface="Bungee"/>
              </a:rPr>
              <a:t>memprediksi</a:t>
            </a:r>
            <a:r>
              <a:rPr lang="en-US" sz="2299" dirty="0">
                <a:solidFill>
                  <a:srgbClr val="000000"/>
                </a:solidFill>
                <a:latin typeface="Bungee"/>
              </a:rPr>
              <a:t> </a:t>
            </a:r>
            <a:r>
              <a:rPr lang="en-US" sz="2299" dirty="0" err="1">
                <a:solidFill>
                  <a:srgbClr val="000000"/>
                </a:solidFill>
                <a:latin typeface="Bungee"/>
              </a:rPr>
              <a:t>minat</a:t>
            </a:r>
            <a:r>
              <a:rPr lang="en-US" sz="2299" dirty="0">
                <a:solidFill>
                  <a:srgbClr val="000000"/>
                </a:solidFill>
                <a:latin typeface="Bungee"/>
              </a:rPr>
              <a:t> </a:t>
            </a:r>
            <a:r>
              <a:rPr lang="en-US" sz="2299" dirty="0" err="1">
                <a:solidFill>
                  <a:srgbClr val="000000"/>
                </a:solidFill>
                <a:latin typeface="Bungee"/>
              </a:rPr>
              <a:t>baca</a:t>
            </a:r>
            <a:r>
              <a:rPr lang="en-US" sz="2299" dirty="0">
                <a:solidFill>
                  <a:srgbClr val="000000"/>
                </a:solidFill>
                <a:latin typeface="Bungee"/>
              </a:rPr>
              <a:t> </a:t>
            </a:r>
            <a:r>
              <a:rPr lang="en-US" sz="2299" dirty="0" err="1">
                <a:solidFill>
                  <a:srgbClr val="000000"/>
                </a:solidFill>
                <a:latin typeface="Bungee"/>
              </a:rPr>
              <a:t>berdasarkan</a:t>
            </a:r>
            <a:r>
              <a:rPr lang="en-US" sz="2299" dirty="0">
                <a:solidFill>
                  <a:srgbClr val="000000"/>
                </a:solidFill>
                <a:latin typeface="Bungee"/>
              </a:rPr>
              <a:t> </a:t>
            </a:r>
            <a:r>
              <a:rPr lang="en-US" sz="2299" dirty="0" err="1">
                <a:solidFill>
                  <a:srgbClr val="000000"/>
                </a:solidFill>
                <a:latin typeface="Bungee"/>
              </a:rPr>
              <a:t>usia</a:t>
            </a:r>
            <a:r>
              <a:rPr lang="en-US" sz="2299" dirty="0">
                <a:solidFill>
                  <a:srgbClr val="000000"/>
                </a:solidFill>
                <a:latin typeface="Bungee"/>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Freeform 2"/>
          <p:cNvSpPr/>
          <p:nvPr/>
        </p:nvSpPr>
        <p:spPr>
          <a:xfrm>
            <a:off x="-1365194" y="-466326"/>
            <a:ext cx="10990267" cy="10990267"/>
          </a:xfrm>
          <a:custGeom>
            <a:avLst/>
            <a:gdLst/>
            <a:ahLst/>
            <a:cxnLst/>
            <a:rect l="l" t="t" r="r" b="b"/>
            <a:pathLst>
              <a:path w="10990267" h="10990267">
                <a:moveTo>
                  <a:pt x="0" y="0"/>
                </a:moveTo>
                <a:lnTo>
                  <a:pt x="10990267" y="0"/>
                </a:lnTo>
                <a:lnTo>
                  <a:pt x="10990267" y="10990268"/>
                </a:lnTo>
                <a:lnTo>
                  <a:pt x="0" y="10990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9625073" y="-466326"/>
            <a:ext cx="10990267" cy="10990267"/>
          </a:xfrm>
          <a:custGeom>
            <a:avLst/>
            <a:gdLst/>
            <a:ahLst/>
            <a:cxnLst/>
            <a:rect l="l" t="t" r="r" b="b"/>
            <a:pathLst>
              <a:path w="10990267" h="10990267">
                <a:moveTo>
                  <a:pt x="0" y="0"/>
                </a:moveTo>
                <a:lnTo>
                  <a:pt x="10990268" y="0"/>
                </a:lnTo>
                <a:lnTo>
                  <a:pt x="10990268" y="10990268"/>
                </a:lnTo>
                <a:lnTo>
                  <a:pt x="0" y="10990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Freeform 4"/>
          <p:cNvSpPr/>
          <p:nvPr/>
        </p:nvSpPr>
        <p:spPr>
          <a:xfrm>
            <a:off x="621821" y="129475"/>
            <a:ext cx="17044357" cy="10195625"/>
          </a:xfrm>
          <a:custGeom>
            <a:avLst/>
            <a:gdLst/>
            <a:ahLst/>
            <a:cxnLst/>
            <a:rect l="l" t="t" r="r" b="b"/>
            <a:pathLst>
              <a:path w="17044357" h="10195625">
                <a:moveTo>
                  <a:pt x="0" y="0"/>
                </a:moveTo>
                <a:lnTo>
                  <a:pt x="17044358" y="0"/>
                </a:lnTo>
                <a:lnTo>
                  <a:pt x="17044358" y="10195625"/>
                </a:lnTo>
                <a:lnTo>
                  <a:pt x="0" y="101956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a:off x="1732435" y="5147957"/>
            <a:ext cx="2556665" cy="1028224"/>
          </a:xfrm>
          <a:custGeom>
            <a:avLst/>
            <a:gdLst/>
            <a:ahLst/>
            <a:cxnLst/>
            <a:rect l="l" t="t" r="r" b="b"/>
            <a:pathLst>
              <a:path w="2556665" h="1028224">
                <a:moveTo>
                  <a:pt x="0" y="0"/>
                </a:moveTo>
                <a:lnTo>
                  <a:pt x="2556665" y="0"/>
                </a:lnTo>
                <a:lnTo>
                  <a:pt x="2556665" y="1028224"/>
                </a:lnTo>
                <a:lnTo>
                  <a:pt x="0" y="1028224"/>
                </a:lnTo>
                <a:lnTo>
                  <a:pt x="0" y="0"/>
                </a:lnTo>
                <a:close/>
              </a:path>
            </a:pathLst>
          </a:custGeom>
          <a:blipFill>
            <a:blip r:embed="rId6"/>
            <a:stretch>
              <a:fillRect/>
            </a:stretch>
          </a:blipFill>
        </p:spPr>
        <p:txBody>
          <a:bodyPr/>
          <a:lstStyle/>
          <a:p>
            <a:endParaRPr lang="en-ID"/>
          </a:p>
        </p:txBody>
      </p:sp>
      <p:sp>
        <p:nvSpPr>
          <p:cNvPr id="6" name="Freeform 6"/>
          <p:cNvSpPr/>
          <p:nvPr/>
        </p:nvSpPr>
        <p:spPr>
          <a:xfrm>
            <a:off x="1328460" y="7822294"/>
            <a:ext cx="4305804" cy="1122119"/>
          </a:xfrm>
          <a:custGeom>
            <a:avLst/>
            <a:gdLst/>
            <a:ahLst/>
            <a:cxnLst/>
            <a:rect l="l" t="t" r="r" b="b"/>
            <a:pathLst>
              <a:path w="4305804" h="1122119">
                <a:moveTo>
                  <a:pt x="0" y="0"/>
                </a:moveTo>
                <a:lnTo>
                  <a:pt x="4305804" y="0"/>
                </a:lnTo>
                <a:lnTo>
                  <a:pt x="4305804" y="1122119"/>
                </a:lnTo>
                <a:lnTo>
                  <a:pt x="0" y="1122119"/>
                </a:lnTo>
                <a:lnTo>
                  <a:pt x="0" y="0"/>
                </a:lnTo>
                <a:close/>
              </a:path>
            </a:pathLst>
          </a:custGeom>
          <a:blipFill>
            <a:blip r:embed="rId7"/>
            <a:stretch>
              <a:fillRect/>
            </a:stretch>
          </a:blipFill>
        </p:spPr>
        <p:txBody>
          <a:bodyPr/>
          <a:lstStyle/>
          <a:p>
            <a:endParaRPr lang="en-ID"/>
          </a:p>
        </p:txBody>
      </p:sp>
      <p:sp>
        <p:nvSpPr>
          <p:cNvPr id="7" name="Freeform 7"/>
          <p:cNvSpPr/>
          <p:nvPr/>
        </p:nvSpPr>
        <p:spPr>
          <a:xfrm>
            <a:off x="6516354" y="237934"/>
            <a:ext cx="4852825" cy="2064656"/>
          </a:xfrm>
          <a:custGeom>
            <a:avLst/>
            <a:gdLst/>
            <a:ahLst/>
            <a:cxnLst/>
            <a:rect l="l" t="t" r="r" b="b"/>
            <a:pathLst>
              <a:path w="4852825" h="2064656">
                <a:moveTo>
                  <a:pt x="0" y="0"/>
                </a:moveTo>
                <a:lnTo>
                  <a:pt x="4852825" y="0"/>
                </a:lnTo>
                <a:lnTo>
                  <a:pt x="4852825" y="2064656"/>
                </a:lnTo>
                <a:lnTo>
                  <a:pt x="0" y="20646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TextBox 8"/>
          <p:cNvSpPr txBox="1"/>
          <p:nvPr/>
        </p:nvSpPr>
        <p:spPr>
          <a:xfrm>
            <a:off x="5601838" y="1117862"/>
            <a:ext cx="6681858" cy="1384945"/>
          </a:xfrm>
          <a:prstGeom prst="rect">
            <a:avLst/>
          </a:prstGeom>
        </p:spPr>
        <p:txBody>
          <a:bodyPr lIns="0" tIns="0" rIns="0" bIns="0" rtlCol="0" anchor="t">
            <a:spAutoFit/>
          </a:bodyPr>
          <a:lstStyle/>
          <a:p>
            <a:pPr algn="ctr">
              <a:lnSpc>
                <a:spcPts val="11339"/>
              </a:lnSpc>
            </a:pPr>
            <a:r>
              <a:rPr lang="en-US" sz="8099">
                <a:solidFill>
                  <a:srgbClr val="172021"/>
                </a:solidFill>
                <a:latin typeface="Genty"/>
              </a:rPr>
              <a:t>METODE</a:t>
            </a:r>
          </a:p>
        </p:txBody>
      </p:sp>
      <p:sp>
        <p:nvSpPr>
          <p:cNvPr id="9" name="TextBox 9"/>
          <p:cNvSpPr txBox="1"/>
          <p:nvPr/>
        </p:nvSpPr>
        <p:spPr>
          <a:xfrm>
            <a:off x="1188826" y="2715886"/>
            <a:ext cx="15388066" cy="1333698"/>
          </a:xfrm>
          <a:prstGeom prst="rect">
            <a:avLst/>
          </a:prstGeom>
        </p:spPr>
        <p:txBody>
          <a:bodyPr wrap="square" lIns="0" tIns="0" rIns="0" bIns="0" rtlCol="0" anchor="t">
            <a:spAutoFit/>
          </a:bodyPr>
          <a:lstStyle/>
          <a:p>
            <a:pPr>
              <a:lnSpc>
                <a:spcPts val="2592"/>
              </a:lnSpc>
            </a:pPr>
            <a:r>
              <a:rPr lang="en-US" sz="1851" dirty="0">
                <a:solidFill>
                  <a:srgbClr val="000000"/>
                </a:solidFill>
                <a:latin typeface="Bungee"/>
              </a:rPr>
              <a:t> </a:t>
            </a:r>
            <a:r>
              <a:rPr lang="en-US" sz="1851" dirty="0" err="1">
                <a:solidFill>
                  <a:srgbClr val="000000"/>
                </a:solidFill>
                <a:latin typeface="Bungee"/>
              </a:rPr>
              <a:t>Algoritma</a:t>
            </a:r>
            <a:r>
              <a:rPr lang="en-US" sz="1851" dirty="0">
                <a:solidFill>
                  <a:srgbClr val="000000"/>
                </a:solidFill>
                <a:latin typeface="Bungee"/>
              </a:rPr>
              <a:t> naïve bayes </a:t>
            </a:r>
            <a:r>
              <a:rPr lang="en-US" sz="1851" dirty="0" err="1">
                <a:solidFill>
                  <a:srgbClr val="000000"/>
                </a:solidFill>
                <a:latin typeface="Bungee"/>
              </a:rPr>
              <a:t>adalah</a:t>
            </a:r>
            <a:r>
              <a:rPr lang="en-US" sz="1851" dirty="0">
                <a:solidFill>
                  <a:srgbClr val="000000"/>
                </a:solidFill>
                <a:latin typeface="Bungee"/>
              </a:rPr>
              <a:t> </a:t>
            </a:r>
            <a:r>
              <a:rPr lang="en-US" sz="1851" dirty="0" err="1">
                <a:solidFill>
                  <a:srgbClr val="000000"/>
                </a:solidFill>
                <a:latin typeface="Bungee"/>
              </a:rPr>
              <a:t>metode</a:t>
            </a:r>
            <a:r>
              <a:rPr lang="en-US" sz="1851" dirty="0">
                <a:solidFill>
                  <a:srgbClr val="000000"/>
                </a:solidFill>
                <a:latin typeface="Bungee"/>
              </a:rPr>
              <a:t> </a:t>
            </a:r>
            <a:r>
              <a:rPr lang="en-US" sz="1851" dirty="0" err="1">
                <a:solidFill>
                  <a:srgbClr val="000000"/>
                </a:solidFill>
                <a:latin typeface="Bungee"/>
              </a:rPr>
              <a:t>klasifikasi</a:t>
            </a:r>
            <a:r>
              <a:rPr lang="en-US" sz="1851" dirty="0">
                <a:solidFill>
                  <a:srgbClr val="000000"/>
                </a:solidFill>
                <a:latin typeface="Bungee"/>
              </a:rPr>
              <a:t> </a:t>
            </a:r>
            <a:r>
              <a:rPr lang="en-US" sz="1851" dirty="0" err="1">
                <a:solidFill>
                  <a:srgbClr val="000000"/>
                </a:solidFill>
                <a:latin typeface="Bungee"/>
              </a:rPr>
              <a:t>menggunakan</a:t>
            </a:r>
            <a:r>
              <a:rPr lang="en-US" sz="1851" dirty="0">
                <a:solidFill>
                  <a:srgbClr val="000000"/>
                </a:solidFill>
                <a:latin typeface="Bungee"/>
              </a:rPr>
              <a:t> </a:t>
            </a:r>
            <a:r>
              <a:rPr lang="en-US" sz="1851" dirty="0" err="1">
                <a:solidFill>
                  <a:srgbClr val="000000"/>
                </a:solidFill>
                <a:latin typeface="Bungee"/>
              </a:rPr>
              <a:t>probabilitas</a:t>
            </a:r>
            <a:r>
              <a:rPr lang="en-US" sz="1851" dirty="0">
                <a:solidFill>
                  <a:srgbClr val="000000"/>
                </a:solidFill>
                <a:latin typeface="Bungee"/>
              </a:rPr>
              <a:t> dan statistic yang </a:t>
            </a:r>
            <a:r>
              <a:rPr lang="en-US" sz="1851" dirty="0" err="1">
                <a:solidFill>
                  <a:srgbClr val="000000"/>
                </a:solidFill>
                <a:latin typeface="Bungee"/>
              </a:rPr>
              <a:t>diajukan</a:t>
            </a:r>
            <a:r>
              <a:rPr lang="en-US" sz="1851" dirty="0">
                <a:solidFill>
                  <a:srgbClr val="000000"/>
                </a:solidFill>
                <a:latin typeface="Bungee"/>
              </a:rPr>
              <a:t> oleh </a:t>
            </a:r>
            <a:r>
              <a:rPr lang="en-US" sz="1851" dirty="0" err="1">
                <a:solidFill>
                  <a:srgbClr val="000000"/>
                </a:solidFill>
                <a:latin typeface="Bungee"/>
              </a:rPr>
              <a:t>ilmuwan</a:t>
            </a:r>
            <a:r>
              <a:rPr lang="en-US" sz="1851" dirty="0">
                <a:solidFill>
                  <a:srgbClr val="000000"/>
                </a:solidFill>
                <a:latin typeface="Bungee"/>
              </a:rPr>
              <a:t> </a:t>
            </a:r>
            <a:r>
              <a:rPr lang="en-US" sz="1851" dirty="0" err="1">
                <a:solidFill>
                  <a:srgbClr val="000000"/>
                </a:solidFill>
                <a:latin typeface="Bungee"/>
              </a:rPr>
              <a:t>Inggris</a:t>
            </a:r>
            <a:r>
              <a:rPr lang="en-US" sz="1851" dirty="0">
                <a:solidFill>
                  <a:srgbClr val="000000"/>
                </a:solidFill>
                <a:latin typeface="Bungee"/>
              </a:rPr>
              <a:t> Thomas Bayes. </a:t>
            </a:r>
            <a:r>
              <a:rPr lang="en-US" sz="1851" dirty="0" err="1">
                <a:solidFill>
                  <a:srgbClr val="000000"/>
                </a:solidFill>
                <a:latin typeface="Bungee"/>
              </a:rPr>
              <a:t>Algoritma</a:t>
            </a:r>
            <a:r>
              <a:rPr lang="en-US" sz="1851" dirty="0">
                <a:solidFill>
                  <a:srgbClr val="000000"/>
                </a:solidFill>
                <a:latin typeface="Bungee"/>
              </a:rPr>
              <a:t> naïve bayes </a:t>
            </a:r>
            <a:r>
              <a:rPr lang="en-US" sz="1851" dirty="0" err="1">
                <a:solidFill>
                  <a:srgbClr val="000000"/>
                </a:solidFill>
                <a:latin typeface="Bungee"/>
              </a:rPr>
              <a:t>memprediksi</a:t>
            </a:r>
            <a:r>
              <a:rPr lang="en-US" sz="1851" dirty="0">
                <a:solidFill>
                  <a:srgbClr val="000000"/>
                </a:solidFill>
                <a:latin typeface="Bungee"/>
              </a:rPr>
              <a:t> </a:t>
            </a:r>
            <a:r>
              <a:rPr lang="en-US" sz="1851" dirty="0" err="1">
                <a:solidFill>
                  <a:srgbClr val="000000"/>
                </a:solidFill>
                <a:latin typeface="Bungee"/>
              </a:rPr>
              <a:t>peluang</a:t>
            </a:r>
            <a:r>
              <a:rPr lang="en-US" sz="1851" dirty="0">
                <a:solidFill>
                  <a:srgbClr val="000000"/>
                </a:solidFill>
                <a:latin typeface="Bungee"/>
              </a:rPr>
              <a:t> masa </a:t>
            </a:r>
            <a:r>
              <a:rPr lang="en-US" sz="1851" dirty="0" err="1">
                <a:solidFill>
                  <a:srgbClr val="000000"/>
                </a:solidFill>
                <a:latin typeface="Bungee"/>
              </a:rPr>
              <a:t>depan</a:t>
            </a:r>
            <a:r>
              <a:rPr lang="en-US" sz="1851" dirty="0">
                <a:solidFill>
                  <a:srgbClr val="000000"/>
                </a:solidFill>
                <a:latin typeface="Bungee"/>
              </a:rPr>
              <a:t> </a:t>
            </a:r>
            <a:r>
              <a:rPr lang="en-US" sz="1851" dirty="0" err="1">
                <a:solidFill>
                  <a:srgbClr val="000000"/>
                </a:solidFill>
                <a:latin typeface="Bungee"/>
              </a:rPr>
              <a:t>berdasarkan</a:t>
            </a:r>
            <a:r>
              <a:rPr lang="en-US" sz="1851" dirty="0">
                <a:solidFill>
                  <a:srgbClr val="000000"/>
                </a:solidFill>
                <a:latin typeface="Bungee"/>
              </a:rPr>
              <a:t> </a:t>
            </a:r>
            <a:r>
              <a:rPr lang="en-US" sz="1851" dirty="0" err="1">
                <a:solidFill>
                  <a:srgbClr val="000000"/>
                </a:solidFill>
                <a:latin typeface="Bungee"/>
              </a:rPr>
              <a:t>pengalaman</a:t>
            </a:r>
            <a:r>
              <a:rPr lang="en-US" sz="1851" dirty="0">
                <a:solidFill>
                  <a:srgbClr val="000000"/>
                </a:solidFill>
                <a:latin typeface="Bungee"/>
              </a:rPr>
              <a:t> masa </a:t>
            </a:r>
            <a:r>
              <a:rPr lang="en-US" sz="1851" dirty="0" err="1">
                <a:solidFill>
                  <a:srgbClr val="000000"/>
                </a:solidFill>
                <a:latin typeface="Bungee"/>
              </a:rPr>
              <a:t>lalu</a:t>
            </a:r>
            <a:r>
              <a:rPr lang="en-US" sz="1851" dirty="0">
                <a:solidFill>
                  <a:srgbClr val="000000"/>
                </a:solidFill>
                <a:latin typeface="Bungee"/>
              </a:rPr>
              <a:t>, </a:t>
            </a:r>
            <a:r>
              <a:rPr lang="en-US" sz="1851" dirty="0" err="1">
                <a:solidFill>
                  <a:srgbClr val="000000"/>
                </a:solidFill>
                <a:latin typeface="Bungee"/>
              </a:rPr>
              <a:t>sehingga</a:t>
            </a:r>
            <a:r>
              <a:rPr lang="en-US" sz="1851" dirty="0">
                <a:solidFill>
                  <a:srgbClr val="000000"/>
                </a:solidFill>
                <a:latin typeface="Bungee"/>
              </a:rPr>
              <a:t> </a:t>
            </a:r>
            <a:r>
              <a:rPr lang="en-US" sz="1851" dirty="0" err="1">
                <a:solidFill>
                  <a:srgbClr val="000000"/>
                </a:solidFill>
                <a:latin typeface="Bungee"/>
              </a:rPr>
              <a:t>disebut</a:t>
            </a:r>
            <a:r>
              <a:rPr lang="en-US" sz="1851" dirty="0">
                <a:solidFill>
                  <a:srgbClr val="000000"/>
                </a:solidFill>
                <a:latin typeface="Bungee"/>
              </a:rPr>
              <a:t> </a:t>
            </a:r>
            <a:r>
              <a:rPr lang="en-US" sz="1851" dirty="0" err="1">
                <a:solidFill>
                  <a:srgbClr val="000000"/>
                </a:solidFill>
                <a:latin typeface="Bungee"/>
              </a:rPr>
              <a:t>teorema</a:t>
            </a:r>
            <a:r>
              <a:rPr lang="en-US" sz="1851" dirty="0">
                <a:solidFill>
                  <a:srgbClr val="000000"/>
                </a:solidFill>
                <a:latin typeface="Bungee"/>
              </a:rPr>
              <a:t> bayes. Fitur </a:t>
            </a:r>
            <a:r>
              <a:rPr lang="en-US" sz="1851" dirty="0" err="1">
                <a:solidFill>
                  <a:srgbClr val="000000"/>
                </a:solidFill>
                <a:latin typeface="Bungee"/>
              </a:rPr>
              <a:t>utama</a:t>
            </a:r>
            <a:r>
              <a:rPr lang="en-US" sz="1851" dirty="0">
                <a:solidFill>
                  <a:srgbClr val="000000"/>
                </a:solidFill>
                <a:latin typeface="Bungee"/>
              </a:rPr>
              <a:t> </a:t>
            </a:r>
            <a:r>
              <a:rPr lang="en-US" sz="1851" dirty="0" err="1">
                <a:solidFill>
                  <a:srgbClr val="000000"/>
                </a:solidFill>
                <a:latin typeface="Bungee"/>
              </a:rPr>
              <a:t>dari</a:t>
            </a:r>
            <a:r>
              <a:rPr lang="en-US" sz="1851" dirty="0">
                <a:solidFill>
                  <a:srgbClr val="000000"/>
                </a:solidFill>
                <a:latin typeface="Bungee"/>
              </a:rPr>
              <a:t> </a:t>
            </a:r>
            <a:r>
              <a:rPr lang="en-US" sz="1851" dirty="0" err="1">
                <a:solidFill>
                  <a:srgbClr val="000000"/>
                </a:solidFill>
                <a:latin typeface="Bungee"/>
              </a:rPr>
              <a:t>pengklasifikasian</a:t>
            </a:r>
            <a:r>
              <a:rPr lang="en-US" sz="1851" dirty="0">
                <a:solidFill>
                  <a:srgbClr val="000000"/>
                </a:solidFill>
                <a:latin typeface="Bungee"/>
              </a:rPr>
              <a:t> naïve bayes </a:t>
            </a:r>
            <a:r>
              <a:rPr lang="en-US" sz="1851" dirty="0" err="1">
                <a:solidFill>
                  <a:srgbClr val="000000"/>
                </a:solidFill>
                <a:latin typeface="Bungee"/>
              </a:rPr>
              <a:t>adalah</a:t>
            </a:r>
            <a:r>
              <a:rPr lang="en-US" sz="1851" dirty="0">
                <a:solidFill>
                  <a:srgbClr val="000000"/>
                </a:solidFill>
                <a:latin typeface="Bungee"/>
              </a:rPr>
              <a:t> </a:t>
            </a:r>
            <a:r>
              <a:rPr lang="en-US" sz="1851" dirty="0" err="1">
                <a:solidFill>
                  <a:srgbClr val="000000"/>
                </a:solidFill>
                <a:latin typeface="Bungee"/>
              </a:rPr>
              <a:t>asumsi</a:t>
            </a:r>
            <a:r>
              <a:rPr lang="en-US" sz="1851" dirty="0">
                <a:solidFill>
                  <a:srgbClr val="000000"/>
                </a:solidFill>
                <a:latin typeface="Bungee"/>
              </a:rPr>
              <a:t> yang sangat </a:t>
            </a:r>
            <a:r>
              <a:rPr lang="en-US" sz="1851" dirty="0" err="1">
                <a:solidFill>
                  <a:srgbClr val="000000"/>
                </a:solidFill>
                <a:latin typeface="Bungee"/>
              </a:rPr>
              <a:t>kuat</a:t>
            </a:r>
            <a:r>
              <a:rPr lang="en-US" sz="1851" dirty="0">
                <a:solidFill>
                  <a:srgbClr val="000000"/>
                </a:solidFill>
                <a:latin typeface="Bungee"/>
              </a:rPr>
              <a:t> (</a:t>
            </a:r>
            <a:r>
              <a:rPr lang="en-US" sz="1851" dirty="0" err="1">
                <a:solidFill>
                  <a:srgbClr val="000000"/>
                </a:solidFill>
                <a:latin typeface="Bungee"/>
              </a:rPr>
              <a:t>naif</a:t>
            </a:r>
            <a:r>
              <a:rPr lang="en-US" sz="1851" dirty="0">
                <a:solidFill>
                  <a:srgbClr val="000000"/>
                </a:solidFill>
                <a:latin typeface="Bungee"/>
              </a:rPr>
              <a:t>), yang </a:t>
            </a:r>
            <a:r>
              <a:rPr lang="en-US" sz="1851" dirty="0" err="1">
                <a:solidFill>
                  <a:srgbClr val="000000"/>
                </a:solidFill>
                <a:latin typeface="Bungee"/>
              </a:rPr>
              <a:t>tidak</a:t>
            </a:r>
            <a:r>
              <a:rPr lang="en-US" sz="1851" dirty="0">
                <a:solidFill>
                  <a:srgbClr val="000000"/>
                </a:solidFill>
                <a:latin typeface="Bungee"/>
              </a:rPr>
              <a:t> </a:t>
            </a:r>
            <a:r>
              <a:rPr lang="en-US" sz="1851" dirty="0" err="1">
                <a:solidFill>
                  <a:srgbClr val="000000"/>
                </a:solidFill>
                <a:latin typeface="Bungee"/>
              </a:rPr>
              <a:t>bergantung</a:t>
            </a:r>
            <a:r>
              <a:rPr lang="en-US" sz="1851" dirty="0">
                <a:solidFill>
                  <a:srgbClr val="000000"/>
                </a:solidFill>
                <a:latin typeface="Bungee"/>
              </a:rPr>
              <a:t> pada </a:t>
            </a:r>
            <a:r>
              <a:rPr lang="en-US" sz="1851" dirty="0" err="1">
                <a:solidFill>
                  <a:srgbClr val="000000"/>
                </a:solidFill>
                <a:latin typeface="Bungee"/>
              </a:rPr>
              <a:t>setiap</a:t>
            </a:r>
            <a:r>
              <a:rPr lang="en-US" sz="1851" dirty="0">
                <a:solidFill>
                  <a:srgbClr val="000000"/>
                </a:solidFill>
                <a:latin typeface="Bungee"/>
              </a:rPr>
              <a:t> </a:t>
            </a:r>
            <a:r>
              <a:rPr lang="en-US" sz="1851" dirty="0" err="1">
                <a:solidFill>
                  <a:srgbClr val="000000"/>
                </a:solidFill>
                <a:latin typeface="Bungee"/>
              </a:rPr>
              <a:t>kondisi</a:t>
            </a:r>
            <a:r>
              <a:rPr lang="en-US" sz="1851" dirty="0">
                <a:solidFill>
                  <a:srgbClr val="000000"/>
                </a:solidFill>
                <a:latin typeface="Bungee"/>
              </a:rPr>
              <a:t> </a:t>
            </a:r>
            <a:r>
              <a:rPr lang="en-US" sz="1851" dirty="0" err="1">
                <a:solidFill>
                  <a:srgbClr val="000000"/>
                </a:solidFill>
                <a:latin typeface="Bungee"/>
              </a:rPr>
              <a:t>ata</a:t>
            </a:r>
            <a:r>
              <a:rPr lang="en-US" sz="1851" dirty="0">
                <a:solidFill>
                  <a:srgbClr val="000000"/>
                </a:solidFill>
                <a:latin typeface="Bungee"/>
              </a:rPr>
              <a:t> </a:t>
            </a:r>
            <a:r>
              <a:rPr lang="en-US" sz="1851" dirty="0" err="1">
                <a:solidFill>
                  <a:srgbClr val="000000"/>
                </a:solidFill>
                <a:latin typeface="Bungee"/>
              </a:rPr>
              <a:t>peristiwa</a:t>
            </a:r>
            <a:endParaRPr lang="en-US" sz="1851" dirty="0">
              <a:solidFill>
                <a:srgbClr val="000000"/>
              </a:solidFill>
              <a:latin typeface="Bungee"/>
            </a:endParaRPr>
          </a:p>
        </p:txBody>
      </p:sp>
      <p:sp>
        <p:nvSpPr>
          <p:cNvPr id="10" name="TextBox 10"/>
          <p:cNvSpPr txBox="1"/>
          <p:nvPr/>
        </p:nvSpPr>
        <p:spPr>
          <a:xfrm>
            <a:off x="4449269" y="5116835"/>
            <a:ext cx="4433590" cy="946852"/>
          </a:xfrm>
          <a:prstGeom prst="rect">
            <a:avLst/>
          </a:prstGeom>
        </p:spPr>
        <p:txBody>
          <a:bodyPr lIns="0" tIns="0" rIns="0" bIns="0" rtlCol="0" anchor="t">
            <a:spAutoFit/>
          </a:bodyPr>
          <a:lstStyle/>
          <a:p>
            <a:pPr algn="ctr">
              <a:lnSpc>
                <a:spcPts val="2411"/>
              </a:lnSpc>
              <a:spcBef>
                <a:spcPct val="0"/>
              </a:spcBef>
            </a:pPr>
            <a:r>
              <a:rPr lang="en-US" sz="1722" dirty="0">
                <a:solidFill>
                  <a:srgbClr val="000000"/>
                </a:solidFill>
                <a:latin typeface="Bungee"/>
              </a:rPr>
              <a:t>Dimana :</a:t>
            </a:r>
          </a:p>
          <a:p>
            <a:pPr algn="ctr">
              <a:lnSpc>
                <a:spcPts val="2411"/>
              </a:lnSpc>
              <a:spcBef>
                <a:spcPct val="0"/>
              </a:spcBef>
            </a:pPr>
            <a:r>
              <a:rPr lang="en-US" sz="1722" dirty="0">
                <a:solidFill>
                  <a:srgbClr val="000000"/>
                </a:solidFill>
                <a:latin typeface="Bungee"/>
              </a:rPr>
              <a:t>Nj : </a:t>
            </a:r>
            <a:r>
              <a:rPr lang="en-US" sz="1722" dirty="0" err="1">
                <a:solidFill>
                  <a:srgbClr val="000000"/>
                </a:solidFill>
                <a:latin typeface="Bungee"/>
              </a:rPr>
              <a:t>jumlah</a:t>
            </a:r>
            <a:r>
              <a:rPr lang="en-US" sz="1722" dirty="0">
                <a:solidFill>
                  <a:srgbClr val="000000"/>
                </a:solidFill>
                <a:latin typeface="Bungee"/>
              </a:rPr>
              <a:t> data pada </a:t>
            </a:r>
            <a:r>
              <a:rPr lang="en-US" sz="1722" dirty="0" err="1">
                <a:solidFill>
                  <a:srgbClr val="000000"/>
                </a:solidFill>
                <a:latin typeface="Bungee"/>
              </a:rPr>
              <a:t>suatu</a:t>
            </a:r>
            <a:r>
              <a:rPr lang="en-US" sz="1722" dirty="0">
                <a:solidFill>
                  <a:srgbClr val="000000"/>
                </a:solidFill>
                <a:latin typeface="Bungee"/>
              </a:rPr>
              <a:t> class</a:t>
            </a:r>
          </a:p>
          <a:p>
            <a:pPr algn="ctr">
              <a:lnSpc>
                <a:spcPts val="2411"/>
              </a:lnSpc>
              <a:spcBef>
                <a:spcPct val="0"/>
              </a:spcBef>
            </a:pPr>
            <a:r>
              <a:rPr lang="en-US" sz="1722" dirty="0">
                <a:solidFill>
                  <a:srgbClr val="000000"/>
                </a:solidFill>
                <a:latin typeface="Bungee"/>
              </a:rPr>
              <a:t>N : </a:t>
            </a:r>
            <a:r>
              <a:rPr lang="en-US" sz="1722" dirty="0" err="1">
                <a:solidFill>
                  <a:srgbClr val="000000"/>
                </a:solidFill>
                <a:latin typeface="Bungee"/>
              </a:rPr>
              <a:t>jumlah</a:t>
            </a:r>
            <a:r>
              <a:rPr lang="en-US" sz="1722" dirty="0">
                <a:solidFill>
                  <a:srgbClr val="000000"/>
                </a:solidFill>
                <a:latin typeface="Bungee"/>
              </a:rPr>
              <a:t> total data</a:t>
            </a:r>
          </a:p>
        </p:txBody>
      </p:sp>
      <p:sp>
        <p:nvSpPr>
          <p:cNvPr id="11" name="TextBox 11"/>
          <p:cNvSpPr txBox="1"/>
          <p:nvPr/>
        </p:nvSpPr>
        <p:spPr>
          <a:xfrm>
            <a:off x="5933660" y="7790703"/>
            <a:ext cx="10513665" cy="1885382"/>
          </a:xfrm>
          <a:prstGeom prst="rect">
            <a:avLst/>
          </a:prstGeom>
        </p:spPr>
        <p:txBody>
          <a:bodyPr lIns="0" tIns="0" rIns="0" bIns="0" rtlCol="0" anchor="t">
            <a:spAutoFit/>
          </a:bodyPr>
          <a:lstStyle/>
          <a:p>
            <a:pPr>
              <a:lnSpc>
                <a:spcPts val="2131"/>
              </a:lnSpc>
              <a:spcBef>
                <a:spcPct val="0"/>
              </a:spcBef>
            </a:pPr>
            <a:r>
              <a:rPr lang="en-US" sz="1522" dirty="0">
                <a:solidFill>
                  <a:srgbClr val="000000"/>
                </a:solidFill>
                <a:latin typeface="Bungee"/>
              </a:rPr>
              <a:t>Dimana :</a:t>
            </a:r>
          </a:p>
          <a:p>
            <a:pPr>
              <a:lnSpc>
                <a:spcPts val="2131"/>
              </a:lnSpc>
              <a:spcBef>
                <a:spcPct val="0"/>
              </a:spcBef>
            </a:pPr>
            <a:r>
              <a:rPr lang="en-US" sz="1522" dirty="0">
                <a:solidFill>
                  <a:srgbClr val="000000"/>
                </a:solidFill>
                <a:latin typeface="Bungee"/>
              </a:rPr>
              <a:t>X : data class yang </a:t>
            </a:r>
            <a:r>
              <a:rPr lang="en-US" sz="1522" dirty="0" err="1">
                <a:solidFill>
                  <a:srgbClr val="000000"/>
                </a:solidFill>
                <a:latin typeface="Bungee"/>
              </a:rPr>
              <a:t>belum</a:t>
            </a:r>
            <a:r>
              <a:rPr lang="en-US" sz="1522" dirty="0">
                <a:solidFill>
                  <a:srgbClr val="000000"/>
                </a:solidFill>
                <a:latin typeface="Bungee"/>
              </a:rPr>
              <a:t> </a:t>
            </a:r>
            <a:r>
              <a:rPr lang="en-US" sz="1522" dirty="0" err="1">
                <a:solidFill>
                  <a:srgbClr val="000000"/>
                </a:solidFill>
                <a:latin typeface="Bungee"/>
              </a:rPr>
              <a:t>diketahui</a:t>
            </a:r>
            <a:endParaRPr lang="en-US" sz="1522" dirty="0">
              <a:solidFill>
                <a:srgbClr val="000000"/>
              </a:solidFill>
              <a:latin typeface="Bungee"/>
            </a:endParaRPr>
          </a:p>
          <a:p>
            <a:pPr>
              <a:lnSpc>
                <a:spcPts val="2131"/>
              </a:lnSpc>
              <a:spcBef>
                <a:spcPct val="0"/>
              </a:spcBef>
            </a:pPr>
            <a:r>
              <a:rPr lang="en-US" sz="1522" dirty="0">
                <a:solidFill>
                  <a:srgbClr val="000000"/>
                </a:solidFill>
                <a:latin typeface="Bungee"/>
              </a:rPr>
              <a:t>H : data </a:t>
            </a:r>
            <a:r>
              <a:rPr lang="en-US" sz="1522" dirty="0" err="1">
                <a:solidFill>
                  <a:srgbClr val="000000"/>
                </a:solidFill>
                <a:latin typeface="Bungee"/>
              </a:rPr>
              <a:t>hipotesis</a:t>
            </a:r>
            <a:r>
              <a:rPr lang="en-US" sz="1522" dirty="0">
                <a:solidFill>
                  <a:srgbClr val="000000"/>
                </a:solidFill>
                <a:latin typeface="Bungee"/>
              </a:rPr>
              <a:t> </a:t>
            </a:r>
            <a:r>
              <a:rPr lang="en-US" sz="1522" dirty="0" err="1">
                <a:solidFill>
                  <a:srgbClr val="000000"/>
                </a:solidFill>
                <a:latin typeface="Bungee"/>
              </a:rPr>
              <a:t>yaitu</a:t>
            </a:r>
            <a:r>
              <a:rPr lang="en-US" sz="1522" dirty="0">
                <a:solidFill>
                  <a:srgbClr val="000000"/>
                </a:solidFill>
                <a:latin typeface="Bungee"/>
              </a:rPr>
              <a:t> </a:t>
            </a:r>
            <a:r>
              <a:rPr lang="en-US" sz="1522" dirty="0" err="1">
                <a:solidFill>
                  <a:srgbClr val="000000"/>
                </a:solidFill>
                <a:latin typeface="Bungee"/>
              </a:rPr>
              <a:t>suatu</a:t>
            </a:r>
            <a:r>
              <a:rPr lang="en-US" sz="1522" dirty="0">
                <a:solidFill>
                  <a:srgbClr val="000000"/>
                </a:solidFill>
                <a:latin typeface="Bungee"/>
              </a:rPr>
              <a:t> class </a:t>
            </a:r>
            <a:r>
              <a:rPr lang="en-US" sz="1522" dirty="0" err="1">
                <a:solidFill>
                  <a:srgbClr val="000000"/>
                </a:solidFill>
                <a:latin typeface="Bungee"/>
              </a:rPr>
              <a:t>spesifik</a:t>
            </a:r>
            <a:endParaRPr lang="en-US" sz="1522" dirty="0">
              <a:solidFill>
                <a:srgbClr val="000000"/>
              </a:solidFill>
              <a:latin typeface="Bungee"/>
            </a:endParaRPr>
          </a:p>
          <a:p>
            <a:pPr>
              <a:lnSpc>
                <a:spcPts val="2131"/>
              </a:lnSpc>
              <a:spcBef>
                <a:spcPct val="0"/>
              </a:spcBef>
            </a:pPr>
            <a:r>
              <a:rPr lang="en-US" sz="1522" dirty="0">
                <a:solidFill>
                  <a:srgbClr val="000000"/>
                </a:solidFill>
                <a:latin typeface="Bungee"/>
              </a:rPr>
              <a:t>P(H|X) : </a:t>
            </a:r>
            <a:r>
              <a:rPr lang="en-US" sz="1522" dirty="0" err="1">
                <a:solidFill>
                  <a:srgbClr val="000000"/>
                </a:solidFill>
                <a:latin typeface="Bungee"/>
              </a:rPr>
              <a:t>jumlah</a:t>
            </a:r>
            <a:r>
              <a:rPr lang="en-US" sz="1522" dirty="0">
                <a:solidFill>
                  <a:srgbClr val="000000"/>
                </a:solidFill>
                <a:latin typeface="Bungee"/>
              </a:rPr>
              <a:t> </a:t>
            </a:r>
            <a:r>
              <a:rPr lang="en-US" sz="1522" dirty="0" err="1">
                <a:solidFill>
                  <a:srgbClr val="000000"/>
                </a:solidFill>
                <a:latin typeface="Bungee"/>
              </a:rPr>
              <a:t>probabilitas</a:t>
            </a:r>
            <a:r>
              <a:rPr lang="en-US" sz="1522" dirty="0">
                <a:solidFill>
                  <a:srgbClr val="000000"/>
                </a:solidFill>
                <a:latin typeface="Bungee"/>
              </a:rPr>
              <a:t> </a:t>
            </a:r>
            <a:r>
              <a:rPr lang="en-US" sz="1522" dirty="0" err="1">
                <a:solidFill>
                  <a:srgbClr val="000000"/>
                </a:solidFill>
                <a:latin typeface="Bungee"/>
              </a:rPr>
              <a:t>hipotesis</a:t>
            </a:r>
            <a:r>
              <a:rPr lang="en-US" sz="1522" dirty="0">
                <a:solidFill>
                  <a:srgbClr val="000000"/>
                </a:solidFill>
                <a:latin typeface="Bungee"/>
              </a:rPr>
              <a:t> H </a:t>
            </a:r>
            <a:r>
              <a:rPr lang="en-US" sz="1522" dirty="0" err="1">
                <a:solidFill>
                  <a:srgbClr val="000000"/>
                </a:solidFill>
                <a:latin typeface="Bungee"/>
              </a:rPr>
              <a:t>berdasarkan</a:t>
            </a:r>
            <a:r>
              <a:rPr lang="en-US" sz="1522" dirty="0">
                <a:solidFill>
                  <a:srgbClr val="000000"/>
                </a:solidFill>
                <a:latin typeface="Bungee"/>
              </a:rPr>
              <a:t> </a:t>
            </a:r>
            <a:r>
              <a:rPr lang="en-US" sz="1522" dirty="0" err="1">
                <a:solidFill>
                  <a:srgbClr val="000000"/>
                </a:solidFill>
                <a:latin typeface="Bungee"/>
              </a:rPr>
              <a:t>kondisi</a:t>
            </a:r>
            <a:r>
              <a:rPr lang="en-US" sz="1522" dirty="0">
                <a:solidFill>
                  <a:srgbClr val="000000"/>
                </a:solidFill>
                <a:latin typeface="Bungee"/>
              </a:rPr>
              <a:t> X (posterior </a:t>
            </a:r>
            <a:r>
              <a:rPr lang="en-US" sz="1522" dirty="0" err="1">
                <a:solidFill>
                  <a:srgbClr val="000000"/>
                </a:solidFill>
                <a:latin typeface="Bungee"/>
              </a:rPr>
              <a:t>probabilitas</a:t>
            </a:r>
            <a:r>
              <a:rPr lang="en-US" sz="1522" dirty="0">
                <a:solidFill>
                  <a:srgbClr val="000000"/>
                </a:solidFill>
                <a:latin typeface="Bungee"/>
              </a:rPr>
              <a:t>)</a:t>
            </a:r>
          </a:p>
          <a:p>
            <a:pPr>
              <a:lnSpc>
                <a:spcPts val="2131"/>
              </a:lnSpc>
              <a:spcBef>
                <a:spcPct val="0"/>
              </a:spcBef>
            </a:pPr>
            <a:r>
              <a:rPr lang="en-US" sz="1522" dirty="0">
                <a:solidFill>
                  <a:srgbClr val="000000"/>
                </a:solidFill>
                <a:latin typeface="Bungee"/>
              </a:rPr>
              <a:t>P(H) : </a:t>
            </a:r>
            <a:r>
              <a:rPr lang="en-US" sz="1522" dirty="0" err="1">
                <a:solidFill>
                  <a:srgbClr val="000000"/>
                </a:solidFill>
                <a:latin typeface="Bungee"/>
              </a:rPr>
              <a:t>jumlah</a:t>
            </a:r>
            <a:r>
              <a:rPr lang="en-US" sz="1522" dirty="0">
                <a:solidFill>
                  <a:srgbClr val="000000"/>
                </a:solidFill>
                <a:latin typeface="Bungee"/>
              </a:rPr>
              <a:t> </a:t>
            </a:r>
            <a:r>
              <a:rPr lang="en-US" sz="1522" dirty="0" err="1">
                <a:solidFill>
                  <a:srgbClr val="000000"/>
                </a:solidFill>
                <a:latin typeface="Bungee"/>
              </a:rPr>
              <a:t>probabilitas</a:t>
            </a:r>
            <a:r>
              <a:rPr lang="en-US" sz="1522" dirty="0">
                <a:solidFill>
                  <a:srgbClr val="000000"/>
                </a:solidFill>
                <a:latin typeface="Bungee"/>
              </a:rPr>
              <a:t> </a:t>
            </a:r>
            <a:r>
              <a:rPr lang="en-US" sz="1522" dirty="0" err="1">
                <a:solidFill>
                  <a:srgbClr val="000000"/>
                </a:solidFill>
                <a:latin typeface="Bungee"/>
              </a:rPr>
              <a:t>hipotesis</a:t>
            </a:r>
            <a:r>
              <a:rPr lang="en-US" sz="1522" dirty="0">
                <a:solidFill>
                  <a:srgbClr val="000000"/>
                </a:solidFill>
                <a:latin typeface="Bungee"/>
              </a:rPr>
              <a:t> H (prior </a:t>
            </a:r>
            <a:r>
              <a:rPr lang="en-US" sz="1522" dirty="0" err="1">
                <a:solidFill>
                  <a:srgbClr val="000000"/>
                </a:solidFill>
                <a:latin typeface="Bungee"/>
              </a:rPr>
              <a:t>probabilitas</a:t>
            </a:r>
            <a:r>
              <a:rPr lang="en-US" sz="1522" dirty="0">
                <a:solidFill>
                  <a:srgbClr val="000000"/>
                </a:solidFill>
                <a:latin typeface="Bungee"/>
              </a:rPr>
              <a:t>)</a:t>
            </a:r>
          </a:p>
          <a:p>
            <a:pPr>
              <a:lnSpc>
                <a:spcPts val="2131"/>
              </a:lnSpc>
              <a:spcBef>
                <a:spcPct val="0"/>
              </a:spcBef>
            </a:pPr>
            <a:r>
              <a:rPr lang="en-US" sz="1522" dirty="0">
                <a:solidFill>
                  <a:srgbClr val="000000"/>
                </a:solidFill>
                <a:latin typeface="Bungee"/>
              </a:rPr>
              <a:t>P(X) : </a:t>
            </a:r>
            <a:r>
              <a:rPr lang="en-US" sz="1522" dirty="0" err="1">
                <a:solidFill>
                  <a:srgbClr val="000000"/>
                </a:solidFill>
                <a:latin typeface="Bungee"/>
              </a:rPr>
              <a:t>jumlah</a:t>
            </a:r>
            <a:r>
              <a:rPr lang="en-US" sz="1522" dirty="0">
                <a:solidFill>
                  <a:srgbClr val="000000"/>
                </a:solidFill>
                <a:latin typeface="Bungee"/>
              </a:rPr>
              <a:t> </a:t>
            </a:r>
            <a:r>
              <a:rPr lang="en-US" sz="1522" dirty="0" err="1">
                <a:solidFill>
                  <a:srgbClr val="000000"/>
                </a:solidFill>
                <a:latin typeface="Bungee"/>
              </a:rPr>
              <a:t>probabilitas</a:t>
            </a:r>
            <a:r>
              <a:rPr lang="en-US" sz="1522" dirty="0">
                <a:solidFill>
                  <a:srgbClr val="000000"/>
                </a:solidFill>
                <a:latin typeface="Bungee"/>
              </a:rPr>
              <a:t> X</a:t>
            </a:r>
          </a:p>
          <a:p>
            <a:pPr>
              <a:lnSpc>
                <a:spcPts val="2131"/>
              </a:lnSpc>
              <a:spcBef>
                <a:spcPct val="0"/>
              </a:spcBef>
            </a:pPr>
            <a:r>
              <a:rPr lang="en-US" sz="1522" dirty="0">
                <a:solidFill>
                  <a:srgbClr val="000000"/>
                </a:solidFill>
                <a:latin typeface="Bungee"/>
              </a:rPr>
              <a:t>P(X|H) : </a:t>
            </a:r>
            <a:r>
              <a:rPr lang="en-US" sz="1522" dirty="0" err="1">
                <a:solidFill>
                  <a:srgbClr val="000000"/>
                </a:solidFill>
                <a:latin typeface="Bungee"/>
              </a:rPr>
              <a:t>jumlah</a:t>
            </a:r>
            <a:r>
              <a:rPr lang="en-US" sz="1522" dirty="0">
                <a:solidFill>
                  <a:srgbClr val="000000"/>
                </a:solidFill>
                <a:latin typeface="Bungee"/>
              </a:rPr>
              <a:t> </a:t>
            </a:r>
            <a:r>
              <a:rPr lang="en-US" sz="1522" dirty="0" err="1">
                <a:solidFill>
                  <a:srgbClr val="000000"/>
                </a:solidFill>
                <a:latin typeface="Bungee"/>
              </a:rPr>
              <a:t>probabilitas</a:t>
            </a:r>
            <a:r>
              <a:rPr lang="en-US" sz="1522" dirty="0">
                <a:solidFill>
                  <a:srgbClr val="000000"/>
                </a:solidFill>
                <a:latin typeface="Bungee"/>
              </a:rPr>
              <a:t> X </a:t>
            </a:r>
            <a:r>
              <a:rPr lang="en-US" sz="1522" dirty="0" err="1">
                <a:solidFill>
                  <a:srgbClr val="000000"/>
                </a:solidFill>
                <a:latin typeface="Bungee"/>
              </a:rPr>
              <a:t>berdasarkan</a:t>
            </a:r>
            <a:r>
              <a:rPr lang="en-US" sz="1522" dirty="0">
                <a:solidFill>
                  <a:srgbClr val="000000"/>
                </a:solidFill>
                <a:latin typeface="Bungee"/>
              </a:rPr>
              <a:t> </a:t>
            </a:r>
            <a:r>
              <a:rPr lang="en-US" sz="1522" dirty="0" err="1">
                <a:solidFill>
                  <a:srgbClr val="000000"/>
                </a:solidFill>
                <a:latin typeface="Bungee"/>
              </a:rPr>
              <a:t>kondisi</a:t>
            </a:r>
            <a:r>
              <a:rPr lang="en-US" sz="1522" dirty="0">
                <a:solidFill>
                  <a:srgbClr val="000000"/>
                </a:solidFill>
                <a:latin typeface="Bungee"/>
              </a:rPr>
              <a:t> pada </a:t>
            </a:r>
            <a:r>
              <a:rPr lang="en-US" sz="1522" dirty="0" err="1">
                <a:solidFill>
                  <a:srgbClr val="000000"/>
                </a:solidFill>
                <a:latin typeface="Bungee"/>
              </a:rPr>
              <a:t>hipotesis</a:t>
            </a:r>
            <a:r>
              <a:rPr lang="en-US" sz="1522" dirty="0">
                <a:solidFill>
                  <a:srgbClr val="000000"/>
                </a:solidFill>
                <a:latin typeface="Bungee"/>
              </a:rPr>
              <a:t> H</a:t>
            </a:r>
          </a:p>
        </p:txBody>
      </p:sp>
      <p:sp>
        <p:nvSpPr>
          <p:cNvPr id="12" name="TextBox 12"/>
          <p:cNvSpPr txBox="1"/>
          <p:nvPr/>
        </p:nvSpPr>
        <p:spPr>
          <a:xfrm>
            <a:off x="1500070" y="4742203"/>
            <a:ext cx="4433590" cy="256480"/>
          </a:xfrm>
          <a:prstGeom prst="rect">
            <a:avLst/>
          </a:prstGeom>
        </p:spPr>
        <p:txBody>
          <a:bodyPr lIns="0" tIns="0" rIns="0" bIns="0" rtlCol="0" anchor="t">
            <a:spAutoFit/>
          </a:bodyPr>
          <a:lstStyle/>
          <a:p>
            <a:pPr algn="ctr">
              <a:lnSpc>
                <a:spcPts val="1991"/>
              </a:lnSpc>
              <a:spcBef>
                <a:spcPct val="0"/>
              </a:spcBef>
            </a:pPr>
            <a:r>
              <a:rPr lang="en-US" sz="1500" dirty="0" err="1">
                <a:solidFill>
                  <a:srgbClr val="000000"/>
                </a:solidFill>
                <a:latin typeface="Bungee"/>
              </a:rPr>
              <a:t>Persamaan</a:t>
            </a:r>
            <a:r>
              <a:rPr lang="en-US" sz="1500" dirty="0">
                <a:solidFill>
                  <a:srgbClr val="000000"/>
                </a:solidFill>
                <a:latin typeface="Bungee"/>
              </a:rPr>
              <a:t> </a:t>
            </a:r>
            <a:r>
              <a:rPr lang="en-US" sz="1500" dirty="0" err="1">
                <a:solidFill>
                  <a:srgbClr val="000000"/>
                </a:solidFill>
                <a:latin typeface="Bungee"/>
              </a:rPr>
              <a:t>dari</a:t>
            </a:r>
            <a:r>
              <a:rPr lang="en-US" sz="1500" dirty="0">
                <a:solidFill>
                  <a:srgbClr val="000000"/>
                </a:solidFill>
                <a:latin typeface="Bungee"/>
              </a:rPr>
              <a:t> </a:t>
            </a:r>
            <a:r>
              <a:rPr lang="en-US" sz="1500" dirty="0" err="1">
                <a:solidFill>
                  <a:srgbClr val="000000"/>
                </a:solidFill>
                <a:latin typeface="Bungee"/>
              </a:rPr>
              <a:t>probabilitas</a:t>
            </a:r>
            <a:r>
              <a:rPr lang="en-US" sz="1500" dirty="0">
                <a:solidFill>
                  <a:srgbClr val="000000"/>
                </a:solidFill>
                <a:latin typeface="Bungee"/>
              </a:rPr>
              <a:t> prior:</a:t>
            </a:r>
          </a:p>
        </p:txBody>
      </p:sp>
      <p:sp>
        <p:nvSpPr>
          <p:cNvPr id="13" name="TextBox 13"/>
          <p:cNvSpPr txBox="1"/>
          <p:nvPr/>
        </p:nvSpPr>
        <p:spPr>
          <a:xfrm>
            <a:off x="1377770" y="7310106"/>
            <a:ext cx="6304823" cy="243656"/>
          </a:xfrm>
          <a:prstGeom prst="rect">
            <a:avLst/>
          </a:prstGeom>
        </p:spPr>
        <p:txBody>
          <a:bodyPr wrap="square" lIns="0" tIns="0" rIns="0" bIns="0" rtlCol="0" anchor="t">
            <a:spAutoFit/>
          </a:bodyPr>
          <a:lstStyle/>
          <a:p>
            <a:pPr algn="ctr">
              <a:lnSpc>
                <a:spcPts val="1851"/>
              </a:lnSpc>
              <a:spcBef>
                <a:spcPct val="0"/>
              </a:spcBef>
            </a:pPr>
            <a:r>
              <a:rPr lang="en-US" sz="1500" dirty="0" err="1">
                <a:solidFill>
                  <a:srgbClr val="000000"/>
                </a:solidFill>
                <a:latin typeface="Bungee"/>
              </a:rPr>
              <a:t>Persamaan</a:t>
            </a:r>
            <a:r>
              <a:rPr lang="en-US" sz="1500" dirty="0">
                <a:solidFill>
                  <a:srgbClr val="000000"/>
                </a:solidFill>
                <a:latin typeface="Bungee"/>
              </a:rPr>
              <a:t> </a:t>
            </a:r>
            <a:r>
              <a:rPr lang="en-US" sz="1500" dirty="0" err="1">
                <a:solidFill>
                  <a:srgbClr val="000000"/>
                </a:solidFill>
                <a:latin typeface="Bungee"/>
              </a:rPr>
              <a:t>dari</a:t>
            </a:r>
            <a:r>
              <a:rPr lang="en-US" sz="1500" dirty="0">
                <a:solidFill>
                  <a:srgbClr val="000000"/>
                </a:solidFill>
                <a:latin typeface="Bungee"/>
              </a:rPr>
              <a:t> </a:t>
            </a:r>
            <a:r>
              <a:rPr lang="en-US" sz="1500" dirty="0" err="1">
                <a:solidFill>
                  <a:srgbClr val="000000"/>
                </a:solidFill>
                <a:latin typeface="Bungee"/>
              </a:rPr>
              <a:t>Teorema</a:t>
            </a:r>
            <a:r>
              <a:rPr lang="en-US" sz="1500" dirty="0">
                <a:solidFill>
                  <a:srgbClr val="000000"/>
                </a:solidFill>
                <a:latin typeface="Bungee"/>
              </a:rPr>
              <a:t> Bayes (Saputra et al.,2018)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Freeform 2"/>
          <p:cNvSpPr/>
          <p:nvPr/>
        </p:nvSpPr>
        <p:spPr>
          <a:xfrm>
            <a:off x="-1365194" y="-466326"/>
            <a:ext cx="10990267" cy="10990267"/>
          </a:xfrm>
          <a:custGeom>
            <a:avLst/>
            <a:gdLst/>
            <a:ahLst/>
            <a:cxnLst/>
            <a:rect l="l" t="t" r="r" b="b"/>
            <a:pathLst>
              <a:path w="10990267" h="10990267">
                <a:moveTo>
                  <a:pt x="0" y="0"/>
                </a:moveTo>
                <a:lnTo>
                  <a:pt x="10990267" y="0"/>
                </a:lnTo>
                <a:lnTo>
                  <a:pt x="10990267" y="10990268"/>
                </a:lnTo>
                <a:lnTo>
                  <a:pt x="0" y="10990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9625073" y="-466326"/>
            <a:ext cx="10990267" cy="10990267"/>
          </a:xfrm>
          <a:custGeom>
            <a:avLst/>
            <a:gdLst/>
            <a:ahLst/>
            <a:cxnLst/>
            <a:rect l="l" t="t" r="r" b="b"/>
            <a:pathLst>
              <a:path w="10990267" h="10990267">
                <a:moveTo>
                  <a:pt x="0" y="0"/>
                </a:moveTo>
                <a:lnTo>
                  <a:pt x="10990268" y="0"/>
                </a:lnTo>
                <a:lnTo>
                  <a:pt x="10990268" y="10990268"/>
                </a:lnTo>
                <a:lnTo>
                  <a:pt x="0" y="10990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Freeform 4"/>
          <p:cNvSpPr/>
          <p:nvPr/>
        </p:nvSpPr>
        <p:spPr>
          <a:xfrm>
            <a:off x="457169" y="-113020"/>
            <a:ext cx="17386051" cy="10400020"/>
          </a:xfrm>
          <a:custGeom>
            <a:avLst/>
            <a:gdLst/>
            <a:ahLst/>
            <a:cxnLst/>
            <a:rect l="l" t="t" r="r" b="b"/>
            <a:pathLst>
              <a:path w="17386051" h="10400020">
                <a:moveTo>
                  <a:pt x="0" y="0"/>
                </a:moveTo>
                <a:lnTo>
                  <a:pt x="17386051" y="0"/>
                </a:lnTo>
                <a:lnTo>
                  <a:pt x="17386051" y="10400020"/>
                </a:lnTo>
                <a:lnTo>
                  <a:pt x="0" y="104000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a:off x="1305317" y="3951105"/>
            <a:ext cx="5776516" cy="1718633"/>
          </a:xfrm>
          <a:custGeom>
            <a:avLst/>
            <a:gdLst/>
            <a:ahLst/>
            <a:cxnLst/>
            <a:rect l="l" t="t" r="r" b="b"/>
            <a:pathLst>
              <a:path w="5776516" h="1718633">
                <a:moveTo>
                  <a:pt x="0" y="0"/>
                </a:moveTo>
                <a:lnTo>
                  <a:pt x="5776516" y="0"/>
                </a:lnTo>
                <a:lnTo>
                  <a:pt x="5776516" y="1718633"/>
                </a:lnTo>
                <a:lnTo>
                  <a:pt x="0" y="1718633"/>
                </a:lnTo>
                <a:lnTo>
                  <a:pt x="0" y="0"/>
                </a:lnTo>
                <a:close/>
              </a:path>
            </a:pathLst>
          </a:custGeom>
          <a:blipFill>
            <a:blip r:embed="rId6"/>
            <a:stretch>
              <a:fillRect/>
            </a:stretch>
          </a:blipFill>
        </p:spPr>
        <p:txBody>
          <a:bodyPr/>
          <a:lstStyle/>
          <a:p>
            <a:endParaRPr lang="en-ID"/>
          </a:p>
        </p:txBody>
      </p:sp>
      <p:sp>
        <p:nvSpPr>
          <p:cNvPr id="6" name="Freeform 6"/>
          <p:cNvSpPr/>
          <p:nvPr/>
        </p:nvSpPr>
        <p:spPr>
          <a:xfrm>
            <a:off x="1028700" y="6363847"/>
            <a:ext cx="5028696" cy="937553"/>
          </a:xfrm>
          <a:custGeom>
            <a:avLst/>
            <a:gdLst/>
            <a:ahLst/>
            <a:cxnLst/>
            <a:rect l="l" t="t" r="r" b="b"/>
            <a:pathLst>
              <a:path w="5028696" h="937553">
                <a:moveTo>
                  <a:pt x="0" y="0"/>
                </a:moveTo>
                <a:lnTo>
                  <a:pt x="5028696" y="0"/>
                </a:lnTo>
                <a:lnTo>
                  <a:pt x="5028696" y="937553"/>
                </a:lnTo>
                <a:lnTo>
                  <a:pt x="0" y="937553"/>
                </a:lnTo>
                <a:lnTo>
                  <a:pt x="0" y="0"/>
                </a:lnTo>
                <a:close/>
              </a:path>
            </a:pathLst>
          </a:custGeom>
          <a:blipFill>
            <a:blip r:embed="rId7"/>
            <a:stretch>
              <a:fillRect/>
            </a:stretch>
          </a:blipFill>
        </p:spPr>
        <p:txBody>
          <a:bodyPr/>
          <a:lstStyle/>
          <a:p>
            <a:endParaRPr lang="en-ID"/>
          </a:p>
        </p:txBody>
      </p:sp>
      <p:sp>
        <p:nvSpPr>
          <p:cNvPr id="7" name="Freeform 7"/>
          <p:cNvSpPr/>
          <p:nvPr/>
        </p:nvSpPr>
        <p:spPr>
          <a:xfrm>
            <a:off x="6516354" y="237934"/>
            <a:ext cx="4852825" cy="2064656"/>
          </a:xfrm>
          <a:custGeom>
            <a:avLst/>
            <a:gdLst/>
            <a:ahLst/>
            <a:cxnLst/>
            <a:rect l="l" t="t" r="r" b="b"/>
            <a:pathLst>
              <a:path w="4852825" h="2064656">
                <a:moveTo>
                  <a:pt x="0" y="0"/>
                </a:moveTo>
                <a:lnTo>
                  <a:pt x="4852825" y="0"/>
                </a:lnTo>
                <a:lnTo>
                  <a:pt x="4852825" y="2064656"/>
                </a:lnTo>
                <a:lnTo>
                  <a:pt x="0" y="20646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TextBox 8"/>
          <p:cNvSpPr txBox="1"/>
          <p:nvPr/>
        </p:nvSpPr>
        <p:spPr>
          <a:xfrm>
            <a:off x="5601838" y="1117862"/>
            <a:ext cx="6681858" cy="1384945"/>
          </a:xfrm>
          <a:prstGeom prst="rect">
            <a:avLst/>
          </a:prstGeom>
        </p:spPr>
        <p:txBody>
          <a:bodyPr lIns="0" tIns="0" rIns="0" bIns="0" rtlCol="0" anchor="t">
            <a:spAutoFit/>
          </a:bodyPr>
          <a:lstStyle/>
          <a:p>
            <a:pPr algn="ctr">
              <a:lnSpc>
                <a:spcPts val="11339"/>
              </a:lnSpc>
            </a:pPr>
            <a:r>
              <a:rPr lang="en-US" sz="8099">
                <a:solidFill>
                  <a:srgbClr val="172021"/>
                </a:solidFill>
                <a:latin typeface="Genty"/>
              </a:rPr>
              <a:t>METODE</a:t>
            </a:r>
          </a:p>
        </p:txBody>
      </p:sp>
      <p:sp>
        <p:nvSpPr>
          <p:cNvPr id="9" name="TextBox 9"/>
          <p:cNvSpPr txBox="1"/>
          <p:nvPr/>
        </p:nvSpPr>
        <p:spPr>
          <a:xfrm>
            <a:off x="1028700" y="2426606"/>
            <a:ext cx="16230600" cy="1317314"/>
          </a:xfrm>
          <a:prstGeom prst="rect">
            <a:avLst/>
          </a:prstGeom>
        </p:spPr>
        <p:txBody>
          <a:bodyPr lIns="0" tIns="0" rIns="0" bIns="0" rtlCol="0" anchor="t">
            <a:spAutoFit/>
          </a:bodyPr>
          <a:lstStyle/>
          <a:p>
            <a:pPr>
              <a:lnSpc>
                <a:spcPts val="2592"/>
              </a:lnSpc>
            </a:pPr>
            <a:r>
              <a:rPr lang="en-US" sz="1851">
                <a:solidFill>
                  <a:srgbClr val="000000"/>
                </a:solidFill>
                <a:latin typeface="Bungee"/>
              </a:rPr>
              <a:t>Teknik Analisa Data Untuk uji hasil keakuratan dalam penelitian ini menggunakan confusion matrix (akurasi). Confusion matrix adalah metode yang digunakan untuk menghitung keakuratan konsep data mining. Akurasi atau keyakinan adalah laporan kasus prediksi positif, dan juga benar-benar positif untuk data actual. Recall atau sensitivitas adalah kategori kasus positif yang benarbenar diprediksi dengan benar menjadi positif.</a:t>
            </a:r>
          </a:p>
        </p:txBody>
      </p:sp>
      <p:sp>
        <p:nvSpPr>
          <p:cNvPr id="10" name="TextBox 10"/>
          <p:cNvSpPr txBox="1"/>
          <p:nvPr/>
        </p:nvSpPr>
        <p:spPr>
          <a:xfrm>
            <a:off x="1028700" y="5803088"/>
            <a:ext cx="16230600" cy="351208"/>
          </a:xfrm>
          <a:prstGeom prst="rect">
            <a:avLst/>
          </a:prstGeom>
        </p:spPr>
        <p:txBody>
          <a:bodyPr lIns="0" tIns="0" rIns="0" bIns="0" rtlCol="0" anchor="t">
            <a:spAutoFit/>
          </a:bodyPr>
          <a:lstStyle/>
          <a:p>
            <a:pPr>
              <a:lnSpc>
                <a:spcPts val="2592"/>
              </a:lnSpc>
            </a:pPr>
            <a:r>
              <a:rPr lang="en-US" sz="1851">
                <a:solidFill>
                  <a:srgbClr val="000000"/>
                </a:solidFill>
                <a:latin typeface="Bungee"/>
              </a:rPr>
              <a:t>Rumus yang digunakan untuk confusion matrix adalah </a:t>
            </a:r>
          </a:p>
        </p:txBody>
      </p:sp>
      <p:sp>
        <p:nvSpPr>
          <p:cNvPr id="11" name="TextBox 11"/>
          <p:cNvSpPr txBox="1"/>
          <p:nvPr/>
        </p:nvSpPr>
        <p:spPr>
          <a:xfrm>
            <a:off x="1305317" y="7434750"/>
            <a:ext cx="16230600" cy="1961385"/>
          </a:xfrm>
          <a:prstGeom prst="rect">
            <a:avLst/>
          </a:prstGeom>
        </p:spPr>
        <p:txBody>
          <a:bodyPr lIns="0" tIns="0" rIns="0" bIns="0" rtlCol="0" anchor="t">
            <a:spAutoFit/>
          </a:bodyPr>
          <a:lstStyle/>
          <a:p>
            <a:pPr>
              <a:lnSpc>
                <a:spcPts val="2592"/>
              </a:lnSpc>
            </a:pPr>
            <a:r>
              <a:rPr lang="en-US" sz="1851">
                <a:solidFill>
                  <a:srgbClr val="000000"/>
                </a:solidFill>
                <a:latin typeface="Bungee"/>
              </a:rPr>
              <a:t>Pada pengukuran kinerja menggunakan confusion matrix, terdapat 4 istilah sebagai representasi hasil proses klasifikasi. Keempat istilah tersebut adalah </a:t>
            </a:r>
          </a:p>
          <a:p>
            <a:pPr>
              <a:lnSpc>
                <a:spcPts val="2592"/>
              </a:lnSpc>
            </a:pPr>
            <a:r>
              <a:rPr lang="en-US" sz="1851">
                <a:solidFill>
                  <a:srgbClr val="000000"/>
                </a:solidFill>
                <a:latin typeface="Bungee"/>
              </a:rPr>
              <a:t>a. TP (True Positives) : yaitu jumlah dari data positif namun dihasilkan sebagai data positif.</a:t>
            </a:r>
          </a:p>
          <a:p>
            <a:pPr>
              <a:lnSpc>
                <a:spcPts val="2592"/>
              </a:lnSpc>
            </a:pPr>
            <a:r>
              <a:rPr lang="en-US" sz="1851">
                <a:solidFill>
                  <a:srgbClr val="000000"/>
                </a:solidFill>
                <a:latin typeface="Bungee"/>
              </a:rPr>
              <a:t> b. TN (True Negatives) : yaitu jumlah dari data negatif namun dihasilkan sebagai data positif.</a:t>
            </a:r>
          </a:p>
          <a:p>
            <a:pPr>
              <a:lnSpc>
                <a:spcPts val="2592"/>
              </a:lnSpc>
            </a:pPr>
            <a:r>
              <a:rPr lang="en-US" sz="1851">
                <a:solidFill>
                  <a:srgbClr val="000000"/>
                </a:solidFill>
                <a:latin typeface="Bungee"/>
              </a:rPr>
              <a:t> c. FP (False Positives) : yaitu jumlah dari data negatif namun dihasilkan sebagai data positif. </a:t>
            </a:r>
          </a:p>
          <a:p>
            <a:pPr>
              <a:lnSpc>
                <a:spcPts val="2592"/>
              </a:lnSpc>
            </a:pPr>
            <a:r>
              <a:rPr lang="en-US" sz="1851">
                <a:solidFill>
                  <a:srgbClr val="000000"/>
                </a:solidFill>
                <a:latin typeface="Bungee"/>
              </a:rPr>
              <a:t>d. FN (False Negatives) : yaitu jumlah dari data positif namun terdeteksi sebagai data negatif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Freeform 2"/>
          <p:cNvSpPr/>
          <p:nvPr/>
        </p:nvSpPr>
        <p:spPr>
          <a:xfrm>
            <a:off x="-723632" y="-203620"/>
            <a:ext cx="10990267" cy="10990267"/>
          </a:xfrm>
          <a:custGeom>
            <a:avLst/>
            <a:gdLst/>
            <a:ahLst/>
            <a:cxnLst/>
            <a:rect l="l" t="t" r="r" b="b"/>
            <a:pathLst>
              <a:path w="10990267" h="10990267">
                <a:moveTo>
                  <a:pt x="0" y="0"/>
                </a:moveTo>
                <a:lnTo>
                  <a:pt x="10990268" y="0"/>
                </a:lnTo>
                <a:lnTo>
                  <a:pt x="10990268" y="10990268"/>
                </a:lnTo>
                <a:lnTo>
                  <a:pt x="0" y="10990268"/>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9761261" y="-466326"/>
            <a:ext cx="10990267" cy="10990267"/>
          </a:xfrm>
          <a:custGeom>
            <a:avLst/>
            <a:gdLst/>
            <a:ahLst/>
            <a:cxnLst/>
            <a:rect l="l" t="t" r="r" b="b"/>
            <a:pathLst>
              <a:path w="10990267" h="10990267">
                <a:moveTo>
                  <a:pt x="0" y="0"/>
                </a:moveTo>
                <a:lnTo>
                  <a:pt x="10990268" y="0"/>
                </a:lnTo>
                <a:lnTo>
                  <a:pt x="10990268" y="10990268"/>
                </a:lnTo>
                <a:lnTo>
                  <a:pt x="0" y="10990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Freeform 4"/>
          <p:cNvSpPr/>
          <p:nvPr/>
        </p:nvSpPr>
        <p:spPr>
          <a:xfrm>
            <a:off x="7316941" y="0"/>
            <a:ext cx="3654117" cy="1554661"/>
          </a:xfrm>
          <a:custGeom>
            <a:avLst/>
            <a:gdLst/>
            <a:ahLst/>
            <a:cxnLst/>
            <a:rect l="l" t="t" r="r" b="b"/>
            <a:pathLst>
              <a:path w="3654117" h="1554661">
                <a:moveTo>
                  <a:pt x="0" y="0"/>
                </a:moveTo>
                <a:lnTo>
                  <a:pt x="3654118" y="0"/>
                </a:lnTo>
                <a:lnTo>
                  <a:pt x="3654118" y="1554661"/>
                </a:lnTo>
                <a:lnTo>
                  <a:pt x="0" y="15546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a:off x="852814" y="3910791"/>
            <a:ext cx="6453497" cy="5347509"/>
          </a:xfrm>
          <a:custGeom>
            <a:avLst/>
            <a:gdLst/>
            <a:ahLst/>
            <a:cxnLst/>
            <a:rect l="l" t="t" r="r" b="b"/>
            <a:pathLst>
              <a:path w="6453497" h="5347509">
                <a:moveTo>
                  <a:pt x="0" y="0"/>
                </a:moveTo>
                <a:lnTo>
                  <a:pt x="6453497" y="0"/>
                </a:lnTo>
                <a:lnTo>
                  <a:pt x="6453497" y="5347509"/>
                </a:lnTo>
                <a:lnTo>
                  <a:pt x="0" y="5347509"/>
                </a:lnTo>
                <a:lnTo>
                  <a:pt x="0" y="0"/>
                </a:lnTo>
                <a:close/>
              </a:path>
            </a:pathLst>
          </a:custGeom>
          <a:blipFill>
            <a:blip r:embed="rId6"/>
            <a:stretch>
              <a:fillRect/>
            </a:stretch>
          </a:blipFill>
        </p:spPr>
        <p:txBody>
          <a:bodyPr/>
          <a:lstStyle/>
          <a:p>
            <a:endParaRPr lang="en-ID"/>
          </a:p>
        </p:txBody>
      </p:sp>
      <p:sp>
        <p:nvSpPr>
          <p:cNvPr id="6" name="Freeform 6"/>
          <p:cNvSpPr/>
          <p:nvPr/>
        </p:nvSpPr>
        <p:spPr>
          <a:xfrm>
            <a:off x="9334043" y="3910791"/>
            <a:ext cx="6747620" cy="5694800"/>
          </a:xfrm>
          <a:custGeom>
            <a:avLst/>
            <a:gdLst/>
            <a:ahLst/>
            <a:cxnLst/>
            <a:rect l="l" t="t" r="r" b="b"/>
            <a:pathLst>
              <a:path w="6747620" h="5694800">
                <a:moveTo>
                  <a:pt x="0" y="0"/>
                </a:moveTo>
                <a:lnTo>
                  <a:pt x="6747620" y="0"/>
                </a:lnTo>
                <a:lnTo>
                  <a:pt x="6747620" y="5694800"/>
                </a:lnTo>
                <a:lnTo>
                  <a:pt x="0" y="5694800"/>
                </a:lnTo>
                <a:lnTo>
                  <a:pt x="0" y="0"/>
                </a:lnTo>
                <a:close/>
              </a:path>
            </a:pathLst>
          </a:custGeom>
          <a:blipFill>
            <a:blip r:embed="rId7"/>
            <a:stretch>
              <a:fillRect/>
            </a:stretch>
          </a:blipFill>
        </p:spPr>
        <p:txBody>
          <a:bodyPr/>
          <a:lstStyle/>
          <a:p>
            <a:endParaRPr lang="en-ID"/>
          </a:p>
        </p:txBody>
      </p:sp>
      <p:sp>
        <p:nvSpPr>
          <p:cNvPr id="7" name="TextBox 7"/>
          <p:cNvSpPr txBox="1"/>
          <p:nvPr/>
        </p:nvSpPr>
        <p:spPr>
          <a:xfrm>
            <a:off x="6729037" y="663030"/>
            <a:ext cx="4829926" cy="1028822"/>
          </a:xfrm>
          <a:prstGeom prst="rect">
            <a:avLst/>
          </a:prstGeom>
        </p:spPr>
        <p:txBody>
          <a:bodyPr lIns="0" tIns="0" rIns="0" bIns="0" rtlCol="0" anchor="t">
            <a:spAutoFit/>
          </a:bodyPr>
          <a:lstStyle/>
          <a:p>
            <a:pPr algn="ctr">
              <a:lnSpc>
                <a:spcPts val="8417"/>
              </a:lnSpc>
            </a:pPr>
            <a:r>
              <a:rPr lang="en-US" sz="6012">
                <a:solidFill>
                  <a:srgbClr val="EE4823"/>
                </a:solidFill>
                <a:latin typeface="Genty"/>
              </a:rPr>
              <a:t>HASil</a:t>
            </a:r>
          </a:p>
        </p:txBody>
      </p:sp>
      <p:sp>
        <p:nvSpPr>
          <p:cNvPr id="8" name="TextBox 8"/>
          <p:cNvSpPr txBox="1"/>
          <p:nvPr/>
        </p:nvSpPr>
        <p:spPr>
          <a:xfrm>
            <a:off x="457200" y="2058365"/>
            <a:ext cx="16230600" cy="1000274"/>
          </a:xfrm>
          <a:prstGeom prst="rect">
            <a:avLst/>
          </a:prstGeom>
        </p:spPr>
        <p:txBody>
          <a:bodyPr lIns="0" tIns="0" rIns="0" bIns="0" rtlCol="0" anchor="t">
            <a:spAutoFit/>
          </a:bodyPr>
          <a:lstStyle/>
          <a:p>
            <a:pPr>
              <a:lnSpc>
                <a:spcPts val="2592"/>
              </a:lnSpc>
            </a:pPr>
            <a:r>
              <a:rPr lang="en-US" sz="1851" dirty="0" err="1">
                <a:solidFill>
                  <a:srgbClr val="000000"/>
                </a:solidFill>
                <a:latin typeface="Bungee"/>
              </a:rPr>
              <a:t>Menentukan</a:t>
            </a:r>
            <a:r>
              <a:rPr lang="en-US" sz="1851" dirty="0">
                <a:solidFill>
                  <a:srgbClr val="000000"/>
                </a:solidFill>
                <a:latin typeface="Bungee"/>
              </a:rPr>
              <a:t> </a:t>
            </a:r>
            <a:r>
              <a:rPr lang="en-US" sz="1851" dirty="0" err="1">
                <a:solidFill>
                  <a:srgbClr val="000000"/>
                </a:solidFill>
                <a:latin typeface="Bungee"/>
              </a:rPr>
              <a:t>Variabel</a:t>
            </a:r>
            <a:r>
              <a:rPr lang="en-US" sz="1851" dirty="0">
                <a:solidFill>
                  <a:srgbClr val="000000"/>
                </a:solidFill>
                <a:latin typeface="Bungee"/>
              </a:rPr>
              <a:t> </a:t>
            </a:r>
            <a:r>
              <a:rPr lang="en-US" sz="1851" dirty="0" err="1">
                <a:solidFill>
                  <a:srgbClr val="000000"/>
                </a:solidFill>
                <a:latin typeface="Bungee"/>
              </a:rPr>
              <a:t>Dalam</a:t>
            </a:r>
            <a:r>
              <a:rPr lang="en-US" sz="1851" dirty="0">
                <a:solidFill>
                  <a:srgbClr val="000000"/>
                </a:solidFill>
                <a:latin typeface="Bungee"/>
              </a:rPr>
              <a:t> </a:t>
            </a:r>
            <a:r>
              <a:rPr lang="en-US" sz="1851" dirty="0" err="1">
                <a:solidFill>
                  <a:srgbClr val="000000"/>
                </a:solidFill>
                <a:latin typeface="Bungee"/>
              </a:rPr>
              <a:t>memprediksi</a:t>
            </a:r>
            <a:r>
              <a:rPr lang="en-US" sz="1851" dirty="0">
                <a:solidFill>
                  <a:srgbClr val="000000"/>
                </a:solidFill>
                <a:latin typeface="Bungee"/>
              </a:rPr>
              <a:t> </a:t>
            </a:r>
            <a:r>
              <a:rPr lang="en-US" sz="1851" dirty="0" err="1">
                <a:solidFill>
                  <a:srgbClr val="000000"/>
                </a:solidFill>
                <a:latin typeface="Bungee"/>
              </a:rPr>
              <a:t>minat</a:t>
            </a:r>
            <a:r>
              <a:rPr lang="en-US" sz="1851" dirty="0">
                <a:solidFill>
                  <a:srgbClr val="000000"/>
                </a:solidFill>
                <a:latin typeface="Bungee"/>
              </a:rPr>
              <a:t> </a:t>
            </a:r>
            <a:r>
              <a:rPr lang="en-US" sz="1851" dirty="0" err="1">
                <a:solidFill>
                  <a:srgbClr val="000000"/>
                </a:solidFill>
                <a:latin typeface="Bungee"/>
              </a:rPr>
              <a:t>baca</a:t>
            </a:r>
            <a:r>
              <a:rPr lang="en-US" sz="1851" dirty="0">
                <a:solidFill>
                  <a:srgbClr val="000000"/>
                </a:solidFill>
                <a:latin typeface="Bungee"/>
              </a:rPr>
              <a:t> </a:t>
            </a:r>
            <a:r>
              <a:rPr lang="en-US" sz="1851" dirty="0" err="1">
                <a:solidFill>
                  <a:srgbClr val="000000"/>
                </a:solidFill>
                <a:latin typeface="Bungee"/>
              </a:rPr>
              <a:t>berdasarkan</a:t>
            </a:r>
            <a:r>
              <a:rPr lang="en-US" sz="1851" dirty="0">
                <a:solidFill>
                  <a:srgbClr val="000000"/>
                </a:solidFill>
                <a:latin typeface="Bungee"/>
              </a:rPr>
              <a:t> </a:t>
            </a:r>
            <a:r>
              <a:rPr lang="en-US" sz="1851" dirty="0" err="1">
                <a:solidFill>
                  <a:srgbClr val="000000"/>
                </a:solidFill>
                <a:latin typeface="Bungee"/>
              </a:rPr>
              <a:t>usia</a:t>
            </a:r>
            <a:r>
              <a:rPr lang="en-US" sz="1851" dirty="0">
                <a:solidFill>
                  <a:srgbClr val="000000"/>
                </a:solidFill>
                <a:latin typeface="Bungee"/>
              </a:rPr>
              <a:t> di </a:t>
            </a:r>
            <a:r>
              <a:rPr lang="en-US" sz="1851" dirty="0" err="1">
                <a:solidFill>
                  <a:srgbClr val="000000"/>
                </a:solidFill>
                <a:latin typeface="Bungee"/>
              </a:rPr>
              <a:t>dalam</a:t>
            </a:r>
            <a:r>
              <a:rPr lang="en-US" sz="1851" dirty="0">
                <a:solidFill>
                  <a:srgbClr val="000000"/>
                </a:solidFill>
                <a:latin typeface="Bungee"/>
              </a:rPr>
              <a:t> </a:t>
            </a:r>
            <a:r>
              <a:rPr lang="en-US" sz="1851" dirty="0" err="1">
                <a:solidFill>
                  <a:srgbClr val="000000"/>
                </a:solidFill>
                <a:latin typeface="Bungee"/>
              </a:rPr>
              <a:t>penelitian</a:t>
            </a:r>
            <a:r>
              <a:rPr lang="en-US" sz="1851" dirty="0">
                <a:solidFill>
                  <a:srgbClr val="000000"/>
                </a:solidFill>
                <a:latin typeface="Bungee"/>
              </a:rPr>
              <a:t> </a:t>
            </a:r>
            <a:r>
              <a:rPr lang="en-US" sz="1851" dirty="0" err="1">
                <a:solidFill>
                  <a:srgbClr val="000000"/>
                </a:solidFill>
                <a:latin typeface="Bungee"/>
              </a:rPr>
              <a:t>ini</a:t>
            </a:r>
            <a:r>
              <a:rPr lang="en-US" sz="1851" dirty="0">
                <a:solidFill>
                  <a:srgbClr val="000000"/>
                </a:solidFill>
                <a:latin typeface="Bungee"/>
              </a:rPr>
              <a:t> </a:t>
            </a:r>
            <a:r>
              <a:rPr lang="en-US" sz="1851" dirty="0" err="1">
                <a:solidFill>
                  <a:srgbClr val="000000"/>
                </a:solidFill>
                <a:latin typeface="Bungee"/>
              </a:rPr>
              <a:t>menggunakan</a:t>
            </a:r>
            <a:r>
              <a:rPr lang="en-US" sz="1851" dirty="0">
                <a:solidFill>
                  <a:srgbClr val="000000"/>
                </a:solidFill>
                <a:latin typeface="Bungee"/>
              </a:rPr>
              <a:t> data </a:t>
            </a:r>
            <a:r>
              <a:rPr lang="en-US" sz="1851" dirty="0" err="1">
                <a:solidFill>
                  <a:srgbClr val="000000"/>
                </a:solidFill>
                <a:latin typeface="Bungee"/>
              </a:rPr>
              <a:t>peminjaman</a:t>
            </a:r>
            <a:r>
              <a:rPr lang="en-US" sz="1851" dirty="0">
                <a:solidFill>
                  <a:srgbClr val="000000"/>
                </a:solidFill>
                <a:latin typeface="Bungee"/>
              </a:rPr>
              <a:t> dan </a:t>
            </a:r>
            <a:r>
              <a:rPr lang="en-US" sz="1851" dirty="0" err="1">
                <a:solidFill>
                  <a:srgbClr val="000000"/>
                </a:solidFill>
                <a:latin typeface="Bungee"/>
              </a:rPr>
              <a:t>diperoleh</a:t>
            </a:r>
            <a:r>
              <a:rPr lang="en-US" sz="1851" dirty="0">
                <a:solidFill>
                  <a:srgbClr val="000000"/>
                </a:solidFill>
                <a:latin typeface="Bungee"/>
              </a:rPr>
              <a:t> 5 </a:t>
            </a:r>
            <a:r>
              <a:rPr lang="en-US" sz="1851" dirty="0" err="1">
                <a:solidFill>
                  <a:srgbClr val="000000"/>
                </a:solidFill>
                <a:latin typeface="Bungee"/>
              </a:rPr>
              <a:t>variabel</a:t>
            </a:r>
            <a:r>
              <a:rPr lang="en-US" sz="1851" dirty="0">
                <a:solidFill>
                  <a:srgbClr val="000000"/>
                </a:solidFill>
                <a:latin typeface="Bungee"/>
              </a:rPr>
              <a:t>, </a:t>
            </a:r>
            <a:r>
              <a:rPr lang="en-US" sz="1851" dirty="0" err="1">
                <a:solidFill>
                  <a:srgbClr val="000000"/>
                </a:solidFill>
                <a:latin typeface="Bungee"/>
              </a:rPr>
              <a:t>dengan</a:t>
            </a:r>
            <a:r>
              <a:rPr lang="en-US" sz="1851" dirty="0">
                <a:solidFill>
                  <a:srgbClr val="000000"/>
                </a:solidFill>
                <a:latin typeface="Bungee"/>
              </a:rPr>
              <a:t> </a:t>
            </a:r>
            <a:r>
              <a:rPr lang="en-US" sz="1851" dirty="0" err="1">
                <a:solidFill>
                  <a:srgbClr val="000000"/>
                </a:solidFill>
                <a:latin typeface="Bungee"/>
              </a:rPr>
              <a:t>melakukan</a:t>
            </a:r>
            <a:r>
              <a:rPr lang="en-US" sz="1851" dirty="0">
                <a:solidFill>
                  <a:srgbClr val="000000"/>
                </a:solidFill>
                <a:latin typeface="Bungee"/>
              </a:rPr>
              <a:t> </a:t>
            </a:r>
            <a:r>
              <a:rPr lang="en-US" sz="1851" dirty="0" err="1">
                <a:solidFill>
                  <a:srgbClr val="000000"/>
                </a:solidFill>
                <a:latin typeface="Bungee"/>
              </a:rPr>
              <a:t>pengelompokkan</a:t>
            </a:r>
            <a:r>
              <a:rPr lang="en-US" sz="1851" dirty="0">
                <a:solidFill>
                  <a:srgbClr val="000000"/>
                </a:solidFill>
                <a:latin typeface="Bungee"/>
              </a:rPr>
              <a:t> </a:t>
            </a:r>
            <a:r>
              <a:rPr lang="en-US" sz="1851" dirty="0" err="1">
                <a:solidFill>
                  <a:srgbClr val="000000"/>
                </a:solidFill>
                <a:latin typeface="Bungee"/>
              </a:rPr>
              <a:t>terdapat</a:t>
            </a:r>
            <a:r>
              <a:rPr lang="en-US" sz="1851" dirty="0">
                <a:solidFill>
                  <a:srgbClr val="000000"/>
                </a:solidFill>
                <a:latin typeface="Bungee"/>
              </a:rPr>
              <a:t> 50 data yang </a:t>
            </a:r>
            <a:r>
              <a:rPr lang="en-US" sz="1851" dirty="0" err="1">
                <a:solidFill>
                  <a:srgbClr val="000000"/>
                </a:solidFill>
                <a:latin typeface="Bungee"/>
              </a:rPr>
              <a:t>didapat</a:t>
            </a:r>
            <a:r>
              <a:rPr lang="en-US" sz="1851" dirty="0">
                <a:solidFill>
                  <a:srgbClr val="000000"/>
                </a:solidFill>
                <a:latin typeface="Bungee"/>
              </a:rPr>
              <a:t> </a:t>
            </a:r>
            <a:r>
              <a:rPr lang="en-US" sz="1851" dirty="0" err="1">
                <a:solidFill>
                  <a:srgbClr val="000000"/>
                </a:solidFill>
                <a:latin typeface="Bungee"/>
              </a:rPr>
              <a:t>dari</a:t>
            </a:r>
            <a:r>
              <a:rPr lang="en-US" sz="1851" dirty="0">
                <a:solidFill>
                  <a:srgbClr val="000000"/>
                </a:solidFill>
                <a:latin typeface="Bungee"/>
              </a:rPr>
              <a:t> data </a:t>
            </a:r>
            <a:r>
              <a:rPr lang="en-US" sz="1851" dirty="0" err="1">
                <a:solidFill>
                  <a:srgbClr val="000000"/>
                </a:solidFill>
                <a:latin typeface="Bungee"/>
              </a:rPr>
              <a:t>peminjaman</a:t>
            </a:r>
            <a:r>
              <a:rPr lang="en-US" sz="1851" dirty="0">
                <a:solidFill>
                  <a:srgbClr val="000000"/>
                </a:solidFill>
                <a:latin typeface="Bungee"/>
              </a:rPr>
              <a:t> </a:t>
            </a:r>
            <a:r>
              <a:rPr lang="en-US" sz="1851" dirty="0" err="1">
                <a:solidFill>
                  <a:srgbClr val="000000"/>
                </a:solidFill>
                <a:latin typeface="Bungee"/>
              </a:rPr>
              <a:t>perpustakaan</a:t>
            </a:r>
            <a:r>
              <a:rPr lang="en-US" sz="1851" dirty="0">
                <a:solidFill>
                  <a:srgbClr val="000000"/>
                </a:solidFill>
                <a:latin typeface="Bungee"/>
              </a:rPr>
              <a:t> GOR </a:t>
            </a:r>
            <a:r>
              <a:rPr lang="en-US" sz="1851" dirty="0" err="1">
                <a:solidFill>
                  <a:srgbClr val="000000"/>
                </a:solidFill>
                <a:latin typeface="Bungee"/>
              </a:rPr>
              <a:t>Padjajaran</a:t>
            </a:r>
            <a:r>
              <a:rPr lang="en-US" sz="1851" dirty="0">
                <a:solidFill>
                  <a:srgbClr val="000000"/>
                </a:solidFill>
                <a:latin typeface="Bungee"/>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Freeform 2"/>
          <p:cNvSpPr/>
          <p:nvPr/>
        </p:nvSpPr>
        <p:spPr>
          <a:xfrm>
            <a:off x="-527137" y="-351634"/>
            <a:ext cx="10990267" cy="10990267"/>
          </a:xfrm>
          <a:custGeom>
            <a:avLst/>
            <a:gdLst/>
            <a:ahLst/>
            <a:cxnLst/>
            <a:rect l="l" t="t" r="r" b="b"/>
            <a:pathLst>
              <a:path w="10990267" h="10990267">
                <a:moveTo>
                  <a:pt x="0" y="0"/>
                </a:moveTo>
                <a:lnTo>
                  <a:pt x="10990267" y="0"/>
                </a:lnTo>
                <a:lnTo>
                  <a:pt x="10990267" y="10990268"/>
                </a:lnTo>
                <a:lnTo>
                  <a:pt x="0" y="10990268"/>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9761261" y="-466326"/>
            <a:ext cx="10990267" cy="10990267"/>
          </a:xfrm>
          <a:custGeom>
            <a:avLst/>
            <a:gdLst/>
            <a:ahLst/>
            <a:cxnLst/>
            <a:rect l="l" t="t" r="r" b="b"/>
            <a:pathLst>
              <a:path w="10990267" h="10990267">
                <a:moveTo>
                  <a:pt x="0" y="0"/>
                </a:moveTo>
                <a:lnTo>
                  <a:pt x="10990268" y="0"/>
                </a:lnTo>
                <a:lnTo>
                  <a:pt x="10990268" y="10990268"/>
                </a:lnTo>
                <a:lnTo>
                  <a:pt x="0" y="10990268"/>
                </a:lnTo>
                <a:lnTo>
                  <a:pt x="0" y="0"/>
                </a:lnTo>
                <a:close/>
              </a:path>
            </a:pathLst>
          </a:custGeom>
          <a:blipFill>
            <a:blip r:embed="rId4">
              <a:alphaModFix amt="47000"/>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a:off x="7316941" y="0"/>
            <a:ext cx="3654117" cy="1554661"/>
          </a:xfrm>
          <a:custGeom>
            <a:avLst/>
            <a:gdLst/>
            <a:ahLst/>
            <a:cxnLst/>
            <a:rect l="l" t="t" r="r" b="b"/>
            <a:pathLst>
              <a:path w="3654117" h="1554661">
                <a:moveTo>
                  <a:pt x="0" y="0"/>
                </a:moveTo>
                <a:lnTo>
                  <a:pt x="3654118" y="0"/>
                </a:lnTo>
                <a:lnTo>
                  <a:pt x="3654118" y="1554661"/>
                </a:lnTo>
                <a:lnTo>
                  <a:pt x="0" y="15546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5" name="TextBox 5"/>
          <p:cNvSpPr txBox="1"/>
          <p:nvPr/>
        </p:nvSpPr>
        <p:spPr>
          <a:xfrm>
            <a:off x="6661470" y="653505"/>
            <a:ext cx="4965060" cy="1063934"/>
          </a:xfrm>
          <a:prstGeom prst="rect">
            <a:avLst/>
          </a:prstGeom>
        </p:spPr>
        <p:txBody>
          <a:bodyPr lIns="0" tIns="0" rIns="0" bIns="0" rtlCol="0" anchor="t">
            <a:spAutoFit/>
          </a:bodyPr>
          <a:lstStyle/>
          <a:p>
            <a:pPr algn="ctr">
              <a:lnSpc>
                <a:spcPts val="8653"/>
              </a:lnSpc>
            </a:pPr>
            <a:r>
              <a:rPr lang="en-US" sz="6180">
                <a:solidFill>
                  <a:srgbClr val="E6532C"/>
                </a:solidFill>
                <a:latin typeface="Genty"/>
              </a:rPr>
              <a:t>HASIL</a:t>
            </a:r>
          </a:p>
        </p:txBody>
      </p:sp>
      <p:sp>
        <p:nvSpPr>
          <p:cNvPr id="6" name="TextBox 6"/>
          <p:cNvSpPr txBox="1"/>
          <p:nvPr/>
        </p:nvSpPr>
        <p:spPr>
          <a:xfrm>
            <a:off x="525393" y="2100812"/>
            <a:ext cx="16230600" cy="351208"/>
          </a:xfrm>
          <a:prstGeom prst="rect">
            <a:avLst/>
          </a:prstGeom>
        </p:spPr>
        <p:txBody>
          <a:bodyPr lIns="0" tIns="0" rIns="0" bIns="0" rtlCol="0" anchor="t">
            <a:spAutoFit/>
          </a:bodyPr>
          <a:lstStyle/>
          <a:p>
            <a:pPr>
              <a:lnSpc>
                <a:spcPts val="2592"/>
              </a:lnSpc>
            </a:pPr>
            <a:r>
              <a:rPr lang="en-US" sz="1851">
                <a:solidFill>
                  <a:srgbClr val="000000"/>
                </a:solidFill>
                <a:latin typeface="Bungee"/>
              </a:rPr>
              <a:t>Menghitung Nilai Peluang (probabilitas) dari kasus baru setiap kelas (label) yang ada “P(XK|Ci)” </a:t>
            </a:r>
          </a:p>
        </p:txBody>
      </p:sp>
      <p:sp>
        <p:nvSpPr>
          <p:cNvPr id="7" name="TextBox 7"/>
          <p:cNvSpPr txBox="1"/>
          <p:nvPr/>
        </p:nvSpPr>
        <p:spPr>
          <a:xfrm>
            <a:off x="525393" y="2497717"/>
            <a:ext cx="16230600" cy="1333698"/>
          </a:xfrm>
          <a:prstGeom prst="rect">
            <a:avLst/>
          </a:prstGeom>
        </p:spPr>
        <p:txBody>
          <a:bodyPr lIns="0" tIns="0" rIns="0" bIns="0" rtlCol="0" anchor="t">
            <a:spAutoFit/>
          </a:bodyPr>
          <a:lstStyle/>
          <a:p>
            <a:pPr>
              <a:lnSpc>
                <a:spcPts val="2592"/>
              </a:lnSpc>
            </a:pPr>
            <a:r>
              <a:rPr lang="en-US" sz="1851" dirty="0" err="1">
                <a:solidFill>
                  <a:srgbClr val="000000"/>
                </a:solidFill>
                <a:latin typeface="Bungee"/>
              </a:rPr>
              <a:t>Tahap</a:t>
            </a:r>
            <a:r>
              <a:rPr lang="en-US" sz="1851" dirty="0">
                <a:solidFill>
                  <a:srgbClr val="000000"/>
                </a:solidFill>
                <a:latin typeface="Bungee"/>
              </a:rPr>
              <a:t> </a:t>
            </a:r>
            <a:r>
              <a:rPr lang="en-US" sz="1851" dirty="0" err="1">
                <a:solidFill>
                  <a:srgbClr val="000000"/>
                </a:solidFill>
                <a:latin typeface="Bungee"/>
              </a:rPr>
              <a:t>pertama</a:t>
            </a:r>
            <a:r>
              <a:rPr lang="en-US" sz="1851" dirty="0">
                <a:solidFill>
                  <a:srgbClr val="000000"/>
                </a:solidFill>
                <a:latin typeface="Bungee"/>
              </a:rPr>
              <a:t> yang </a:t>
            </a:r>
            <a:r>
              <a:rPr lang="en-US" sz="1851" dirty="0" err="1">
                <a:solidFill>
                  <a:srgbClr val="000000"/>
                </a:solidFill>
                <a:latin typeface="Bungee"/>
              </a:rPr>
              <a:t>dilakukan</a:t>
            </a:r>
            <a:r>
              <a:rPr lang="en-US" sz="1851" dirty="0">
                <a:solidFill>
                  <a:srgbClr val="000000"/>
                </a:solidFill>
                <a:latin typeface="Bungee"/>
              </a:rPr>
              <a:t> </a:t>
            </a:r>
            <a:r>
              <a:rPr lang="en-US" sz="1851" dirty="0" err="1">
                <a:solidFill>
                  <a:srgbClr val="000000"/>
                </a:solidFill>
                <a:latin typeface="Bungee"/>
              </a:rPr>
              <a:t>yaitu</a:t>
            </a:r>
            <a:r>
              <a:rPr lang="en-US" sz="1851" dirty="0">
                <a:solidFill>
                  <a:srgbClr val="000000"/>
                </a:solidFill>
                <a:latin typeface="Bungee"/>
              </a:rPr>
              <a:t> </a:t>
            </a:r>
            <a:r>
              <a:rPr lang="en-US" sz="1851" dirty="0" err="1">
                <a:solidFill>
                  <a:srgbClr val="000000"/>
                </a:solidFill>
                <a:latin typeface="Bungee"/>
              </a:rPr>
              <a:t>menghitung</a:t>
            </a:r>
            <a:r>
              <a:rPr lang="en-US" sz="1851" dirty="0">
                <a:solidFill>
                  <a:srgbClr val="000000"/>
                </a:solidFill>
                <a:latin typeface="Bungee"/>
              </a:rPr>
              <a:t> </a:t>
            </a:r>
            <a:r>
              <a:rPr lang="en-US" sz="1851" dirty="0" err="1">
                <a:solidFill>
                  <a:srgbClr val="000000"/>
                </a:solidFill>
                <a:latin typeface="Bungee"/>
              </a:rPr>
              <a:t>probabilitas</a:t>
            </a:r>
            <a:r>
              <a:rPr lang="en-US" sz="1851" dirty="0">
                <a:solidFill>
                  <a:srgbClr val="000000"/>
                </a:solidFill>
                <a:latin typeface="Bungee"/>
              </a:rPr>
              <a:t> total masing-masing </a:t>
            </a:r>
            <a:r>
              <a:rPr lang="en-US" sz="1851" dirty="0" err="1">
                <a:solidFill>
                  <a:srgbClr val="000000"/>
                </a:solidFill>
                <a:latin typeface="Bungee"/>
              </a:rPr>
              <a:t>kelas</a:t>
            </a:r>
            <a:r>
              <a:rPr lang="en-US" sz="1851" dirty="0">
                <a:solidFill>
                  <a:srgbClr val="000000"/>
                </a:solidFill>
                <a:latin typeface="Bungee"/>
              </a:rPr>
              <a:t> </a:t>
            </a:r>
            <a:r>
              <a:rPr lang="en-US" sz="1851" dirty="0" err="1">
                <a:solidFill>
                  <a:srgbClr val="000000"/>
                </a:solidFill>
                <a:latin typeface="Bungee"/>
              </a:rPr>
              <a:t>kejadian</a:t>
            </a:r>
            <a:r>
              <a:rPr lang="en-US" sz="1851" dirty="0">
                <a:solidFill>
                  <a:srgbClr val="000000"/>
                </a:solidFill>
                <a:latin typeface="Bungee"/>
              </a:rPr>
              <a:t> </a:t>
            </a:r>
            <a:r>
              <a:rPr lang="en-US" sz="1851" dirty="0" err="1">
                <a:solidFill>
                  <a:srgbClr val="000000"/>
                </a:solidFill>
                <a:latin typeface="Bungee"/>
              </a:rPr>
              <a:t>atau</a:t>
            </a:r>
            <a:r>
              <a:rPr lang="en-US" sz="1851" dirty="0">
                <a:solidFill>
                  <a:srgbClr val="000000"/>
                </a:solidFill>
                <a:latin typeface="Bungee"/>
              </a:rPr>
              <a:t> </a:t>
            </a:r>
            <a:r>
              <a:rPr lang="en-US" sz="1851" dirty="0" err="1">
                <a:solidFill>
                  <a:srgbClr val="000000"/>
                </a:solidFill>
                <a:latin typeface="Bungee"/>
              </a:rPr>
              <a:t>dari</a:t>
            </a:r>
            <a:r>
              <a:rPr lang="en-US" sz="1851" dirty="0">
                <a:solidFill>
                  <a:srgbClr val="000000"/>
                </a:solidFill>
                <a:latin typeface="Bungee"/>
              </a:rPr>
              <a:t> 7 </a:t>
            </a:r>
            <a:r>
              <a:rPr lang="en-US" sz="1851" dirty="0" err="1">
                <a:solidFill>
                  <a:srgbClr val="000000"/>
                </a:solidFill>
                <a:latin typeface="Bungee"/>
              </a:rPr>
              <a:t>variabel</a:t>
            </a:r>
            <a:r>
              <a:rPr lang="en-US" sz="1851" dirty="0">
                <a:solidFill>
                  <a:srgbClr val="000000"/>
                </a:solidFill>
                <a:latin typeface="Bungee"/>
              </a:rPr>
              <a:t> yang </a:t>
            </a:r>
            <a:r>
              <a:rPr lang="en-US" sz="1851" dirty="0" err="1">
                <a:solidFill>
                  <a:srgbClr val="000000"/>
                </a:solidFill>
                <a:latin typeface="Bungee"/>
              </a:rPr>
              <a:t>digunakan</a:t>
            </a:r>
            <a:r>
              <a:rPr lang="en-US" sz="1851" dirty="0">
                <a:solidFill>
                  <a:srgbClr val="000000"/>
                </a:solidFill>
                <a:latin typeface="Bungee"/>
              </a:rPr>
              <a:t>. </a:t>
            </a:r>
            <a:r>
              <a:rPr lang="en-US" sz="1851" dirty="0" err="1">
                <a:solidFill>
                  <a:srgbClr val="000000"/>
                </a:solidFill>
                <a:latin typeface="Bungee"/>
              </a:rPr>
              <a:t>Terlebih</a:t>
            </a:r>
            <a:r>
              <a:rPr lang="en-US" sz="1851" dirty="0">
                <a:solidFill>
                  <a:srgbClr val="000000"/>
                </a:solidFill>
                <a:latin typeface="Bungee"/>
              </a:rPr>
              <a:t> </a:t>
            </a:r>
            <a:r>
              <a:rPr lang="en-US" sz="1851" dirty="0" err="1">
                <a:solidFill>
                  <a:srgbClr val="000000"/>
                </a:solidFill>
                <a:latin typeface="Bungee"/>
              </a:rPr>
              <a:t>dahulu</a:t>
            </a:r>
            <a:r>
              <a:rPr lang="en-US" sz="1851" dirty="0">
                <a:solidFill>
                  <a:srgbClr val="000000"/>
                </a:solidFill>
                <a:latin typeface="Bungee"/>
              </a:rPr>
              <a:t> </a:t>
            </a:r>
            <a:r>
              <a:rPr lang="en-US" sz="1851" dirty="0" err="1">
                <a:solidFill>
                  <a:srgbClr val="000000"/>
                </a:solidFill>
                <a:latin typeface="Bungee"/>
              </a:rPr>
              <a:t>menentukan</a:t>
            </a:r>
            <a:r>
              <a:rPr lang="en-US" sz="1851" dirty="0">
                <a:solidFill>
                  <a:srgbClr val="000000"/>
                </a:solidFill>
                <a:latin typeface="Bungee"/>
              </a:rPr>
              <a:t> </a:t>
            </a:r>
            <a:r>
              <a:rPr lang="en-US" sz="1851" dirty="0" err="1">
                <a:solidFill>
                  <a:srgbClr val="000000"/>
                </a:solidFill>
                <a:latin typeface="Bungee"/>
              </a:rPr>
              <a:t>peluang</a:t>
            </a:r>
            <a:r>
              <a:rPr lang="en-US" sz="1851" dirty="0">
                <a:solidFill>
                  <a:srgbClr val="000000"/>
                </a:solidFill>
                <a:latin typeface="Bungee"/>
              </a:rPr>
              <a:t> </a:t>
            </a:r>
            <a:r>
              <a:rPr lang="en-US" sz="1851" dirty="0" err="1">
                <a:solidFill>
                  <a:srgbClr val="000000"/>
                </a:solidFill>
                <a:latin typeface="Bungee"/>
              </a:rPr>
              <a:t>dari</a:t>
            </a:r>
            <a:r>
              <a:rPr lang="en-US" sz="1851" dirty="0">
                <a:solidFill>
                  <a:srgbClr val="000000"/>
                </a:solidFill>
                <a:latin typeface="Bungee"/>
              </a:rPr>
              <a:t> </a:t>
            </a:r>
            <a:r>
              <a:rPr lang="en-US" sz="1851" dirty="0" err="1">
                <a:solidFill>
                  <a:srgbClr val="000000"/>
                </a:solidFill>
                <a:latin typeface="Bungee"/>
              </a:rPr>
              <a:t>variabel</a:t>
            </a:r>
            <a:r>
              <a:rPr lang="en-US" sz="1851" dirty="0">
                <a:solidFill>
                  <a:srgbClr val="000000"/>
                </a:solidFill>
                <a:latin typeface="Bungee"/>
              </a:rPr>
              <a:t> </a:t>
            </a:r>
            <a:r>
              <a:rPr lang="en-US" sz="1851" dirty="0" err="1">
                <a:solidFill>
                  <a:srgbClr val="000000"/>
                </a:solidFill>
                <a:latin typeface="Bungee"/>
              </a:rPr>
              <a:t>tingkat</a:t>
            </a:r>
            <a:r>
              <a:rPr lang="en-US" sz="1851" dirty="0">
                <a:solidFill>
                  <a:srgbClr val="000000"/>
                </a:solidFill>
                <a:latin typeface="Bungee"/>
              </a:rPr>
              <a:t> </a:t>
            </a:r>
            <a:r>
              <a:rPr lang="en-US" sz="1851" dirty="0" err="1">
                <a:solidFill>
                  <a:srgbClr val="000000"/>
                </a:solidFill>
                <a:latin typeface="Bungee"/>
              </a:rPr>
              <a:t>minat</a:t>
            </a:r>
            <a:r>
              <a:rPr lang="en-US" sz="1851" dirty="0">
                <a:solidFill>
                  <a:srgbClr val="000000"/>
                </a:solidFill>
                <a:latin typeface="Bungee"/>
              </a:rPr>
              <a:t> </a:t>
            </a:r>
            <a:r>
              <a:rPr lang="en-US" sz="1851" dirty="0" err="1">
                <a:solidFill>
                  <a:srgbClr val="000000"/>
                </a:solidFill>
                <a:latin typeface="Bungee"/>
              </a:rPr>
              <a:t>baca</a:t>
            </a:r>
            <a:r>
              <a:rPr lang="en-US" sz="1851" dirty="0">
                <a:solidFill>
                  <a:srgbClr val="000000"/>
                </a:solidFill>
                <a:latin typeface="Bungee"/>
              </a:rPr>
              <a:t> </a:t>
            </a:r>
            <a:r>
              <a:rPr lang="en-US" sz="1851" dirty="0" err="1">
                <a:solidFill>
                  <a:srgbClr val="000000"/>
                </a:solidFill>
                <a:latin typeface="Bungee"/>
              </a:rPr>
              <a:t>yaitu</a:t>
            </a:r>
            <a:r>
              <a:rPr lang="en-US" sz="1851" dirty="0">
                <a:solidFill>
                  <a:srgbClr val="000000"/>
                </a:solidFill>
                <a:latin typeface="Bungee"/>
              </a:rPr>
              <a:t> “</a:t>
            </a:r>
            <a:r>
              <a:rPr lang="en-US" sz="1851" dirty="0" err="1">
                <a:solidFill>
                  <a:srgbClr val="000000"/>
                </a:solidFill>
                <a:latin typeface="Bungee"/>
              </a:rPr>
              <a:t>tinggi</a:t>
            </a:r>
            <a:r>
              <a:rPr lang="en-US" sz="1851" dirty="0">
                <a:solidFill>
                  <a:srgbClr val="000000"/>
                </a:solidFill>
                <a:latin typeface="Bungee"/>
              </a:rPr>
              <a:t>” dan “</a:t>
            </a:r>
            <a:r>
              <a:rPr lang="en-US" sz="1851" dirty="0" err="1">
                <a:solidFill>
                  <a:srgbClr val="000000"/>
                </a:solidFill>
                <a:latin typeface="Bungee"/>
              </a:rPr>
              <a:t>rendah</a:t>
            </a:r>
            <a:r>
              <a:rPr lang="en-US" sz="1851" dirty="0">
                <a:solidFill>
                  <a:srgbClr val="000000"/>
                </a:solidFill>
                <a:latin typeface="Bungee"/>
              </a:rPr>
              <a:t>”. </a:t>
            </a:r>
            <a:r>
              <a:rPr lang="en-US" sz="1851" dirty="0" err="1">
                <a:solidFill>
                  <a:srgbClr val="000000"/>
                </a:solidFill>
                <a:latin typeface="Bungee"/>
              </a:rPr>
              <a:t>Caranya</a:t>
            </a:r>
            <a:r>
              <a:rPr lang="en-US" sz="1851" dirty="0">
                <a:solidFill>
                  <a:srgbClr val="000000"/>
                </a:solidFill>
                <a:latin typeface="Bungee"/>
              </a:rPr>
              <a:t> </a:t>
            </a:r>
            <a:r>
              <a:rPr lang="en-US" sz="1851" dirty="0" err="1">
                <a:solidFill>
                  <a:srgbClr val="000000"/>
                </a:solidFill>
                <a:latin typeface="Bungee"/>
              </a:rPr>
              <a:t>adalah</a:t>
            </a:r>
            <a:r>
              <a:rPr lang="en-US" sz="1851" dirty="0">
                <a:solidFill>
                  <a:srgbClr val="000000"/>
                </a:solidFill>
                <a:latin typeface="Bungee"/>
              </a:rPr>
              <a:t> </a:t>
            </a:r>
            <a:r>
              <a:rPr lang="en-US" sz="1851" dirty="0" err="1">
                <a:solidFill>
                  <a:srgbClr val="000000"/>
                </a:solidFill>
                <a:latin typeface="Bungee"/>
              </a:rPr>
              <a:t>dengan</a:t>
            </a:r>
            <a:r>
              <a:rPr lang="en-US" sz="1851" dirty="0">
                <a:solidFill>
                  <a:srgbClr val="000000"/>
                </a:solidFill>
                <a:latin typeface="Bungee"/>
              </a:rPr>
              <a:t> </a:t>
            </a:r>
            <a:r>
              <a:rPr lang="en-US" sz="1851" dirty="0" err="1">
                <a:solidFill>
                  <a:srgbClr val="000000"/>
                </a:solidFill>
                <a:latin typeface="Bungee"/>
              </a:rPr>
              <a:t>menentukan</a:t>
            </a:r>
            <a:r>
              <a:rPr lang="en-US" sz="1851" dirty="0">
                <a:solidFill>
                  <a:srgbClr val="000000"/>
                </a:solidFill>
                <a:latin typeface="Bungee"/>
              </a:rPr>
              <a:t> </a:t>
            </a:r>
            <a:r>
              <a:rPr lang="en-US" sz="1851" dirty="0" err="1">
                <a:solidFill>
                  <a:srgbClr val="000000"/>
                </a:solidFill>
                <a:latin typeface="Bungee"/>
              </a:rPr>
              <a:t>peluang</a:t>
            </a:r>
            <a:r>
              <a:rPr lang="en-US" sz="1851" dirty="0">
                <a:solidFill>
                  <a:srgbClr val="000000"/>
                </a:solidFill>
                <a:latin typeface="Bungee"/>
              </a:rPr>
              <a:t> </a:t>
            </a:r>
            <a:r>
              <a:rPr lang="en-US" sz="1851" dirty="0" err="1">
                <a:solidFill>
                  <a:srgbClr val="000000"/>
                </a:solidFill>
                <a:latin typeface="Bungee"/>
              </a:rPr>
              <a:t>dari</a:t>
            </a:r>
            <a:r>
              <a:rPr lang="en-US" sz="1851" dirty="0">
                <a:solidFill>
                  <a:srgbClr val="000000"/>
                </a:solidFill>
                <a:latin typeface="Bungee"/>
              </a:rPr>
              <a:t> </a:t>
            </a:r>
            <a:r>
              <a:rPr lang="en-US" sz="1851" dirty="0" err="1">
                <a:solidFill>
                  <a:srgbClr val="000000"/>
                </a:solidFill>
                <a:latin typeface="Bungee"/>
              </a:rPr>
              <a:t>kasus</a:t>
            </a:r>
            <a:r>
              <a:rPr lang="en-US" sz="1851" dirty="0">
                <a:solidFill>
                  <a:srgbClr val="000000"/>
                </a:solidFill>
                <a:latin typeface="Bungee"/>
              </a:rPr>
              <a:t> yang </a:t>
            </a:r>
            <a:r>
              <a:rPr lang="en-US" sz="1851" dirty="0" err="1">
                <a:solidFill>
                  <a:srgbClr val="000000"/>
                </a:solidFill>
                <a:latin typeface="Bungee"/>
              </a:rPr>
              <a:t>terjadi</a:t>
            </a:r>
            <a:r>
              <a:rPr lang="en-US" sz="1851" dirty="0">
                <a:solidFill>
                  <a:srgbClr val="000000"/>
                </a:solidFill>
                <a:latin typeface="Bungee"/>
              </a:rPr>
              <a:t> </a:t>
            </a:r>
            <a:r>
              <a:rPr lang="en-US" sz="1851" dirty="0" err="1">
                <a:solidFill>
                  <a:srgbClr val="000000"/>
                </a:solidFill>
                <a:latin typeface="Bungee"/>
              </a:rPr>
              <a:t>dengan</a:t>
            </a:r>
            <a:r>
              <a:rPr lang="en-US" sz="1851" dirty="0">
                <a:solidFill>
                  <a:srgbClr val="000000"/>
                </a:solidFill>
                <a:latin typeface="Bungee"/>
              </a:rPr>
              <a:t> </a:t>
            </a:r>
            <a:r>
              <a:rPr lang="en-US" sz="1851" dirty="0" err="1">
                <a:solidFill>
                  <a:srgbClr val="000000"/>
                </a:solidFill>
                <a:latin typeface="Bungee"/>
              </a:rPr>
              <a:t>setiap</a:t>
            </a:r>
            <a:r>
              <a:rPr lang="en-US" sz="1851" dirty="0">
                <a:solidFill>
                  <a:srgbClr val="000000"/>
                </a:solidFill>
                <a:latin typeface="Bungee"/>
              </a:rPr>
              <a:t> </a:t>
            </a:r>
            <a:r>
              <a:rPr lang="en-US" sz="1851" dirty="0" err="1">
                <a:solidFill>
                  <a:srgbClr val="000000"/>
                </a:solidFill>
                <a:latin typeface="Bungee"/>
              </a:rPr>
              <a:t>variabel</a:t>
            </a:r>
            <a:r>
              <a:rPr lang="en-US" sz="1851" dirty="0">
                <a:solidFill>
                  <a:srgbClr val="000000"/>
                </a:solidFill>
                <a:latin typeface="Bungee"/>
              </a:rPr>
              <a:t> di data </a:t>
            </a:r>
            <a:r>
              <a:rPr lang="en-US" sz="1851" dirty="0" err="1">
                <a:solidFill>
                  <a:srgbClr val="000000"/>
                </a:solidFill>
                <a:latin typeface="Bungee"/>
              </a:rPr>
              <a:t>peminjaman</a:t>
            </a:r>
            <a:r>
              <a:rPr lang="en-US" sz="1851" dirty="0">
                <a:solidFill>
                  <a:srgbClr val="000000"/>
                </a:solidFill>
                <a:latin typeface="Bungee"/>
              </a:rPr>
              <a:t>, </a:t>
            </a:r>
            <a:r>
              <a:rPr lang="en-US" sz="1851" dirty="0" err="1">
                <a:solidFill>
                  <a:srgbClr val="000000"/>
                </a:solidFill>
                <a:latin typeface="Bungee"/>
              </a:rPr>
              <a:t>membagi</a:t>
            </a:r>
            <a:r>
              <a:rPr lang="en-US" sz="1851" dirty="0">
                <a:solidFill>
                  <a:srgbClr val="000000"/>
                </a:solidFill>
                <a:latin typeface="Bungee"/>
              </a:rPr>
              <a:t> </a:t>
            </a:r>
            <a:r>
              <a:rPr lang="en-US" sz="1851" dirty="0" err="1">
                <a:solidFill>
                  <a:srgbClr val="000000"/>
                </a:solidFill>
                <a:latin typeface="Bungee"/>
              </a:rPr>
              <a:t>jumlah</a:t>
            </a:r>
            <a:r>
              <a:rPr lang="en-US" sz="1851" dirty="0">
                <a:solidFill>
                  <a:srgbClr val="000000"/>
                </a:solidFill>
                <a:latin typeface="Bungee"/>
              </a:rPr>
              <a:t> data </a:t>
            </a:r>
            <a:r>
              <a:rPr lang="en-US" sz="1851" dirty="0" err="1">
                <a:solidFill>
                  <a:srgbClr val="000000"/>
                </a:solidFill>
                <a:latin typeface="Bungee"/>
              </a:rPr>
              <a:t>kelas</a:t>
            </a:r>
            <a:r>
              <a:rPr lang="en-US" sz="1851" dirty="0">
                <a:solidFill>
                  <a:srgbClr val="000000"/>
                </a:solidFill>
                <a:latin typeface="Bungee"/>
              </a:rPr>
              <a:t> </a:t>
            </a:r>
            <a:r>
              <a:rPr lang="en-US" sz="1851" dirty="0" err="1">
                <a:solidFill>
                  <a:srgbClr val="000000"/>
                </a:solidFill>
                <a:latin typeface="Bungee"/>
              </a:rPr>
              <a:t>kejadian</a:t>
            </a:r>
            <a:r>
              <a:rPr lang="en-US" sz="1851" dirty="0">
                <a:solidFill>
                  <a:srgbClr val="000000"/>
                </a:solidFill>
                <a:latin typeface="Bungee"/>
              </a:rPr>
              <a:t> </a:t>
            </a:r>
            <a:r>
              <a:rPr lang="en-US" sz="1851" dirty="0" err="1">
                <a:solidFill>
                  <a:srgbClr val="000000"/>
                </a:solidFill>
                <a:latin typeface="Bungee"/>
              </a:rPr>
              <a:t>dengan</a:t>
            </a:r>
            <a:r>
              <a:rPr lang="en-US" sz="1851" dirty="0">
                <a:solidFill>
                  <a:srgbClr val="000000"/>
                </a:solidFill>
                <a:latin typeface="Bungee"/>
              </a:rPr>
              <a:t> </a:t>
            </a:r>
            <a:r>
              <a:rPr lang="en-US" sz="1851" dirty="0" err="1">
                <a:solidFill>
                  <a:srgbClr val="000000"/>
                </a:solidFill>
                <a:latin typeface="Bungee"/>
              </a:rPr>
              <a:t>jumlah</a:t>
            </a:r>
            <a:r>
              <a:rPr lang="en-US" sz="1851" dirty="0">
                <a:solidFill>
                  <a:srgbClr val="000000"/>
                </a:solidFill>
                <a:latin typeface="Bungee"/>
              </a:rPr>
              <a:t> </a:t>
            </a:r>
            <a:r>
              <a:rPr lang="en-US" sz="1851" dirty="0" err="1">
                <a:solidFill>
                  <a:srgbClr val="000000"/>
                </a:solidFill>
                <a:latin typeface="Bungee"/>
              </a:rPr>
              <a:t>seluruh</a:t>
            </a:r>
            <a:r>
              <a:rPr lang="en-US" sz="1851" dirty="0">
                <a:solidFill>
                  <a:srgbClr val="000000"/>
                </a:solidFill>
                <a:latin typeface="Bungee"/>
              </a:rPr>
              <a:t> data di </a:t>
            </a:r>
            <a:r>
              <a:rPr lang="en-US" sz="1851" dirty="0" err="1">
                <a:solidFill>
                  <a:srgbClr val="000000"/>
                </a:solidFill>
                <a:latin typeface="Bungee"/>
              </a:rPr>
              <a:t>tabel</a:t>
            </a:r>
            <a:r>
              <a:rPr lang="en-US" sz="1851" dirty="0">
                <a:solidFill>
                  <a:srgbClr val="000000"/>
                </a:solidFill>
                <a:latin typeface="Bungee"/>
              </a:rPr>
              <a:t>.</a:t>
            </a:r>
          </a:p>
        </p:txBody>
      </p:sp>
      <p:sp>
        <p:nvSpPr>
          <p:cNvPr id="8" name="TextBox 8"/>
          <p:cNvSpPr txBox="1"/>
          <p:nvPr/>
        </p:nvSpPr>
        <p:spPr>
          <a:xfrm>
            <a:off x="525393" y="4284577"/>
            <a:ext cx="16230600" cy="3667671"/>
          </a:xfrm>
          <a:prstGeom prst="rect">
            <a:avLst/>
          </a:prstGeom>
        </p:spPr>
        <p:txBody>
          <a:bodyPr lIns="0" tIns="0" rIns="0" bIns="0" rtlCol="0" anchor="t">
            <a:spAutoFit/>
          </a:bodyPr>
          <a:lstStyle/>
          <a:p>
            <a:pPr>
              <a:lnSpc>
                <a:spcPts val="2592"/>
              </a:lnSpc>
            </a:pPr>
            <a:r>
              <a:rPr lang="en-US" sz="1851" dirty="0" err="1">
                <a:solidFill>
                  <a:srgbClr val="000000"/>
                </a:solidFill>
                <a:latin typeface="Bungee"/>
              </a:rPr>
              <a:t>Maka</a:t>
            </a:r>
            <a:r>
              <a:rPr lang="en-US" sz="1851" dirty="0">
                <a:solidFill>
                  <a:srgbClr val="000000"/>
                </a:solidFill>
                <a:latin typeface="Bungee"/>
              </a:rPr>
              <a:t> </a:t>
            </a:r>
            <a:r>
              <a:rPr lang="en-US" sz="1851" dirty="0" err="1">
                <a:solidFill>
                  <a:srgbClr val="000000"/>
                </a:solidFill>
                <a:latin typeface="Bungee"/>
              </a:rPr>
              <a:t>perhitungannya</a:t>
            </a:r>
            <a:r>
              <a:rPr lang="en-US" sz="1851" dirty="0">
                <a:solidFill>
                  <a:srgbClr val="000000"/>
                </a:solidFill>
                <a:latin typeface="Bungee"/>
              </a:rPr>
              <a:t> </a:t>
            </a:r>
            <a:r>
              <a:rPr lang="en-US" sz="1851" dirty="0" err="1">
                <a:solidFill>
                  <a:srgbClr val="000000"/>
                </a:solidFill>
                <a:latin typeface="Bungee"/>
              </a:rPr>
              <a:t>dapat</a:t>
            </a:r>
            <a:r>
              <a:rPr lang="en-US" sz="1851" dirty="0">
                <a:solidFill>
                  <a:srgbClr val="000000"/>
                </a:solidFill>
                <a:latin typeface="Bungee"/>
              </a:rPr>
              <a:t> </a:t>
            </a:r>
            <a:r>
              <a:rPr lang="en-US" sz="1851" dirty="0" err="1">
                <a:solidFill>
                  <a:srgbClr val="000000"/>
                </a:solidFill>
                <a:latin typeface="Bungee"/>
              </a:rPr>
              <a:t>menjadi</a:t>
            </a:r>
            <a:r>
              <a:rPr lang="en-US" sz="1851" dirty="0">
                <a:solidFill>
                  <a:srgbClr val="000000"/>
                </a:solidFill>
                <a:latin typeface="Bungee"/>
              </a:rPr>
              <a:t> </a:t>
            </a:r>
            <a:r>
              <a:rPr lang="en-US" sz="1851" dirty="0" err="1">
                <a:solidFill>
                  <a:srgbClr val="000000"/>
                </a:solidFill>
                <a:latin typeface="Bungee"/>
              </a:rPr>
              <a:t>sebagai</a:t>
            </a:r>
            <a:r>
              <a:rPr lang="en-US" sz="1851" dirty="0">
                <a:solidFill>
                  <a:srgbClr val="000000"/>
                </a:solidFill>
                <a:latin typeface="Bungee"/>
              </a:rPr>
              <a:t> </a:t>
            </a:r>
            <a:r>
              <a:rPr lang="en-US" sz="1851" dirty="0" err="1">
                <a:solidFill>
                  <a:srgbClr val="000000"/>
                </a:solidFill>
                <a:latin typeface="Bungee"/>
              </a:rPr>
              <a:t>berikut</a:t>
            </a:r>
            <a:r>
              <a:rPr lang="en-US" sz="1851" dirty="0">
                <a:solidFill>
                  <a:srgbClr val="000000"/>
                </a:solidFill>
                <a:latin typeface="Bungee"/>
              </a:rPr>
              <a:t> </a:t>
            </a:r>
          </a:p>
          <a:p>
            <a:pPr>
              <a:lnSpc>
                <a:spcPts val="2592"/>
              </a:lnSpc>
            </a:pPr>
            <a:r>
              <a:rPr lang="en-US" sz="1851" dirty="0">
                <a:solidFill>
                  <a:srgbClr val="000000"/>
                </a:solidFill>
                <a:latin typeface="Bungee"/>
              </a:rPr>
              <a:t>1) P (Y=Tinggi) = 25/50 </a:t>
            </a:r>
            <a:r>
              <a:rPr lang="en-US" sz="1851" dirty="0" err="1">
                <a:solidFill>
                  <a:srgbClr val="000000"/>
                </a:solidFill>
                <a:latin typeface="Bungee"/>
              </a:rPr>
              <a:t>atau</a:t>
            </a:r>
            <a:r>
              <a:rPr lang="en-US" sz="1851" dirty="0">
                <a:solidFill>
                  <a:srgbClr val="000000"/>
                </a:solidFill>
                <a:latin typeface="Bungee"/>
              </a:rPr>
              <a:t> </a:t>
            </a:r>
            <a:r>
              <a:rPr lang="en-US" sz="1851" dirty="0" err="1">
                <a:solidFill>
                  <a:srgbClr val="000000"/>
                </a:solidFill>
                <a:latin typeface="Bungee"/>
              </a:rPr>
              <a:t>jumlah</a:t>
            </a:r>
            <a:r>
              <a:rPr lang="en-US" sz="1851" dirty="0">
                <a:solidFill>
                  <a:srgbClr val="000000"/>
                </a:solidFill>
                <a:latin typeface="Bungee"/>
              </a:rPr>
              <a:t> data </a:t>
            </a:r>
            <a:r>
              <a:rPr lang="en-US" sz="1851" dirty="0" err="1">
                <a:solidFill>
                  <a:srgbClr val="000000"/>
                </a:solidFill>
                <a:latin typeface="Bungee"/>
              </a:rPr>
              <a:t>peminjaman</a:t>
            </a:r>
            <a:r>
              <a:rPr lang="en-US" sz="1851" dirty="0">
                <a:solidFill>
                  <a:srgbClr val="000000"/>
                </a:solidFill>
                <a:latin typeface="Bungee"/>
              </a:rPr>
              <a:t> </a:t>
            </a:r>
            <a:r>
              <a:rPr lang="en-US" sz="1851" dirty="0" err="1">
                <a:solidFill>
                  <a:srgbClr val="000000"/>
                </a:solidFill>
                <a:latin typeface="Bungee"/>
              </a:rPr>
              <a:t>buku</a:t>
            </a:r>
            <a:r>
              <a:rPr lang="en-US" sz="1851" dirty="0">
                <a:solidFill>
                  <a:srgbClr val="000000"/>
                </a:solidFill>
                <a:latin typeface="Bungee"/>
              </a:rPr>
              <a:t> “Tinggi” pada </a:t>
            </a:r>
            <a:r>
              <a:rPr lang="en-US" sz="1851" dirty="0" err="1">
                <a:solidFill>
                  <a:srgbClr val="000000"/>
                </a:solidFill>
                <a:latin typeface="Bungee"/>
              </a:rPr>
              <a:t>kejadian</a:t>
            </a:r>
            <a:r>
              <a:rPr lang="en-US" sz="1851" dirty="0">
                <a:solidFill>
                  <a:srgbClr val="000000"/>
                </a:solidFill>
                <a:latin typeface="Bungee"/>
              </a:rPr>
              <a:t> “</a:t>
            </a:r>
            <a:r>
              <a:rPr lang="en-US" sz="1851" dirty="0" err="1">
                <a:solidFill>
                  <a:srgbClr val="000000"/>
                </a:solidFill>
                <a:latin typeface="Bungee"/>
              </a:rPr>
              <a:t>tingkat</a:t>
            </a:r>
            <a:r>
              <a:rPr lang="en-US" sz="1851" dirty="0">
                <a:solidFill>
                  <a:srgbClr val="000000"/>
                </a:solidFill>
                <a:latin typeface="Bungee"/>
              </a:rPr>
              <a:t> </a:t>
            </a:r>
            <a:r>
              <a:rPr lang="en-US" sz="1851" dirty="0" err="1">
                <a:solidFill>
                  <a:srgbClr val="000000"/>
                </a:solidFill>
                <a:latin typeface="Bungee"/>
              </a:rPr>
              <a:t>minat</a:t>
            </a:r>
            <a:r>
              <a:rPr lang="en-US" sz="1851" dirty="0">
                <a:solidFill>
                  <a:srgbClr val="000000"/>
                </a:solidFill>
                <a:latin typeface="Bungee"/>
              </a:rPr>
              <a:t> </a:t>
            </a:r>
            <a:r>
              <a:rPr lang="en-US" sz="1851" dirty="0" err="1">
                <a:solidFill>
                  <a:srgbClr val="000000"/>
                </a:solidFill>
                <a:latin typeface="Bungee"/>
              </a:rPr>
              <a:t>baca</a:t>
            </a:r>
            <a:r>
              <a:rPr lang="en-US" sz="1851" dirty="0">
                <a:solidFill>
                  <a:srgbClr val="000000"/>
                </a:solidFill>
                <a:latin typeface="Bungee"/>
              </a:rPr>
              <a:t>” </a:t>
            </a:r>
            <a:r>
              <a:rPr lang="en-US" sz="1851" dirty="0" err="1">
                <a:solidFill>
                  <a:srgbClr val="000000"/>
                </a:solidFill>
                <a:latin typeface="Bungee"/>
              </a:rPr>
              <a:t>dibagi</a:t>
            </a:r>
            <a:r>
              <a:rPr lang="en-US" sz="1851" dirty="0">
                <a:solidFill>
                  <a:srgbClr val="000000"/>
                </a:solidFill>
                <a:latin typeface="Bungee"/>
              </a:rPr>
              <a:t>                        </a:t>
            </a:r>
            <a:r>
              <a:rPr lang="en-US" sz="1851" dirty="0" err="1">
                <a:solidFill>
                  <a:srgbClr val="000000"/>
                </a:solidFill>
                <a:latin typeface="Bungee"/>
              </a:rPr>
              <a:t>jumlah</a:t>
            </a:r>
            <a:r>
              <a:rPr lang="en-US" sz="1851" dirty="0">
                <a:solidFill>
                  <a:srgbClr val="000000"/>
                </a:solidFill>
                <a:latin typeface="Bungee"/>
              </a:rPr>
              <a:t> </a:t>
            </a:r>
            <a:r>
              <a:rPr lang="en-US" sz="1851" dirty="0" err="1">
                <a:solidFill>
                  <a:srgbClr val="000000"/>
                </a:solidFill>
                <a:latin typeface="Bungee"/>
              </a:rPr>
              <a:t>seluruh</a:t>
            </a:r>
            <a:r>
              <a:rPr lang="en-US" sz="1851" dirty="0">
                <a:solidFill>
                  <a:srgbClr val="000000"/>
                </a:solidFill>
                <a:latin typeface="Bungee"/>
              </a:rPr>
              <a:t> data </a:t>
            </a:r>
          </a:p>
          <a:p>
            <a:pPr>
              <a:lnSpc>
                <a:spcPts val="2592"/>
              </a:lnSpc>
            </a:pPr>
            <a:r>
              <a:rPr lang="en-US" sz="1851" dirty="0">
                <a:solidFill>
                  <a:srgbClr val="000000"/>
                </a:solidFill>
                <a:latin typeface="Bungee"/>
              </a:rPr>
              <a:t>2) P (Y= </a:t>
            </a:r>
            <a:r>
              <a:rPr lang="en-US" sz="1851" dirty="0" err="1">
                <a:solidFill>
                  <a:srgbClr val="000000"/>
                </a:solidFill>
                <a:latin typeface="Bungee"/>
              </a:rPr>
              <a:t>Rendah</a:t>
            </a:r>
            <a:r>
              <a:rPr lang="en-US" sz="1851" dirty="0">
                <a:solidFill>
                  <a:srgbClr val="000000"/>
                </a:solidFill>
                <a:latin typeface="Bungee"/>
              </a:rPr>
              <a:t>) = 25/50 </a:t>
            </a:r>
            <a:r>
              <a:rPr lang="en-US" sz="1851" dirty="0" err="1">
                <a:solidFill>
                  <a:srgbClr val="000000"/>
                </a:solidFill>
                <a:latin typeface="Bungee"/>
              </a:rPr>
              <a:t>atau</a:t>
            </a:r>
            <a:r>
              <a:rPr lang="en-US" sz="1851" dirty="0">
                <a:solidFill>
                  <a:srgbClr val="000000"/>
                </a:solidFill>
                <a:latin typeface="Bungee"/>
              </a:rPr>
              <a:t> </a:t>
            </a:r>
            <a:r>
              <a:rPr lang="en-US" sz="1851" dirty="0" err="1">
                <a:solidFill>
                  <a:srgbClr val="000000"/>
                </a:solidFill>
                <a:latin typeface="Bungee"/>
              </a:rPr>
              <a:t>jumlah</a:t>
            </a:r>
            <a:r>
              <a:rPr lang="en-US" sz="1851" dirty="0">
                <a:solidFill>
                  <a:srgbClr val="000000"/>
                </a:solidFill>
                <a:latin typeface="Bungee"/>
              </a:rPr>
              <a:t> data </a:t>
            </a:r>
            <a:r>
              <a:rPr lang="en-US" sz="1851" dirty="0" err="1">
                <a:solidFill>
                  <a:srgbClr val="000000"/>
                </a:solidFill>
                <a:latin typeface="Bungee"/>
              </a:rPr>
              <a:t>peminjaman</a:t>
            </a:r>
            <a:r>
              <a:rPr lang="en-US" sz="1851" dirty="0">
                <a:solidFill>
                  <a:srgbClr val="000000"/>
                </a:solidFill>
                <a:latin typeface="Bungee"/>
              </a:rPr>
              <a:t> </a:t>
            </a:r>
            <a:r>
              <a:rPr lang="en-US" sz="1851" dirty="0" err="1">
                <a:solidFill>
                  <a:srgbClr val="000000"/>
                </a:solidFill>
                <a:latin typeface="Bungee"/>
              </a:rPr>
              <a:t>buku</a:t>
            </a:r>
            <a:r>
              <a:rPr lang="en-US" sz="1851" dirty="0">
                <a:solidFill>
                  <a:srgbClr val="000000"/>
                </a:solidFill>
                <a:latin typeface="Bungee"/>
              </a:rPr>
              <a:t> “</a:t>
            </a:r>
            <a:r>
              <a:rPr lang="en-US" sz="1851" dirty="0" err="1">
                <a:solidFill>
                  <a:srgbClr val="000000"/>
                </a:solidFill>
                <a:latin typeface="Bungee"/>
              </a:rPr>
              <a:t>Rendah</a:t>
            </a:r>
            <a:r>
              <a:rPr lang="en-US" sz="1851" dirty="0">
                <a:solidFill>
                  <a:srgbClr val="000000"/>
                </a:solidFill>
                <a:latin typeface="Bungee"/>
              </a:rPr>
              <a:t>” pada </a:t>
            </a:r>
            <a:r>
              <a:rPr lang="en-US" sz="1851" dirty="0" err="1">
                <a:solidFill>
                  <a:srgbClr val="000000"/>
                </a:solidFill>
                <a:latin typeface="Bungee"/>
              </a:rPr>
              <a:t>kejadian</a:t>
            </a:r>
            <a:r>
              <a:rPr lang="en-US" sz="1851" dirty="0">
                <a:solidFill>
                  <a:srgbClr val="000000"/>
                </a:solidFill>
                <a:latin typeface="Bungee"/>
              </a:rPr>
              <a:t> “</a:t>
            </a:r>
            <a:r>
              <a:rPr lang="en-US" sz="1851" dirty="0" err="1">
                <a:solidFill>
                  <a:srgbClr val="000000"/>
                </a:solidFill>
                <a:latin typeface="Bungee"/>
              </a:rPr>
              <a:t>tingkat</a:t>
            </a:r>
            <a:r>
              <a:rPr lang="en-US" sz="1851" dirty="0">
                <a:solidFill>
                  <a:srgbClr val="000000"/>
                </a:solidFill>
                <a:latin typeface="Bungee"/>
              </a:rPr>
              <a:t> </a:t>
            </a:r>
            <a:r>
              <a:rPr lang="en-US" sz="1851" dirty="0" err="1">
                <a:solidFill>
                  <a:srgbClr val="000000"/>
                </a:solidFill>
                <a:latin typeface="Bungee"/>
              </a:rPr>
              <a:t>minat</a:t>
            </a:r>
            <a:r>
              <a:rPr lang="en-US" sz="1851" dirty="0">
                <a:solidFill>
                  <a:srgbClr val="000000"/>
                </a:solidFill>
                <a:latin typeface="Bungee"/>
              </a:rPr>
              <a:t> </a:t>
            </a:r>
            <a:r>
              <a:rPr lang="en-US" sz="1851" dirty="0" err="1">
                <a:solidFill>
                  <a:srgbClr val="000000"/>
                </a:solidFill>
                <a:latin typeface="Bungee"/>
              </a:rPr>
              <a:t>baca</a:t>
            </a:r>
            <a:r>
              <a:rPr lang="en-US" sz="1851" dirty="0">
                <a:solidFill>
                  <a:srgbClr val="000000"/>
                </a:solidFill>
                <a:latin typeface="Bungee"/>
              </a:rPr>
              <a:t>” </a:t>
            </a:r>
            <a:r>
              <a:rPr lang="en-US" sz="1851" dirty="0" err="1">
                <a:solidFill>
                  <a:srgbClr val="000000"/>
                </a:solidFill>
                <a:latin typeface="Bungee"/>
              </a:rPr>
              <a:t>dibagi</a:t>
            </a:r>
            <a:r>
              <a:rPr lang="en-US" sz="1851" dirty="0">
                <a:solidFill>
                  <a:srgbClr val="000000"/>
                </a:solidFill>
                <a:latin typeface="Bungee"/>
              </a:rPr>
              <a:t> </a:t>
            </a:r>
            <a:r>
              <a:rPr lang="en-US" sz="1851" dirty="0" err="1">
                <a:solidFill>
                  <a:srgbClr val="000000"/>
                </a:solidFill>
                <a:latin typeface="Bungee"/>
              </a:rPr>
              <a:t>jumlah</a:t>
            </a:r>
            <a:r>
              <a:rPr lang="en-US" sz="1851" dirty="0">
                <a:solidFill>
                  <a:srgbClr val="000000"/>
                </a:solidFill>
                <a:latin typeface="Bungee"/>
              </a:rPr>
              <a:t> </a:t>
            </a:r>
            <a:r>
              <a:rPr lang="en-US" sz="1851" dirty="0" err="1">
                <a:solidFill>
                  <a:srgbClr val="000000"/>
                </a:solidFill>
                <a:latin typeface="Bungee"/>
              </a:rPr>
              <a:t>seluruh</a:t>
            </a:r>
            <a:r>
              <a:rPr lang="en-US" sz="1851" dirty="0">
                <a:solidFill>
                  <a:srgbClr val="000000"/>
                </a:solidFill>
                <a:latin typeface="Bungee"/>
              </a:rPr>
              <a:t> data</a:t>
            </a:r>
          </a:p>
          <a:p>
            <a:pPr>
              <a:lnSpc>
                <a:spcPts val="2592"/>
              </a:lnSpc>
            </a:pPr>
            <a:r>
              <a:rPr lang="en-US" sz="1851" dirty="0">
                <a:solidFill>
                  <a:srgbClr val="000000"/>
                </a:solidFill>
                <a:latin typeface="Bungee"/>
              </a:rPr>
              <a:t> 3) P ( </a:t>
            </a:r>
            <a:r>
              <a:rPr lang="en-US" sz="1851" dirty="0" err="1">
                <a:solidFill>
                  <a:srgbClr val="000000"/>
                </a:solidFill>
                <a:latin typeface="Bungee"/>
              </a:rPr>
              <a:t>Kriteria</a:t>
            </a:r>
            <a:r>
              <a:rPr lang="en-US" sz="1851" dirty="0">
                <a:solidFill>
                  <a:srgbClr val="000000"/>
                </a:solidFill>
                <a:latin typeface="Bungee"/>
              </a:rPr>
              <a:t> 1 = "</a:t>
            </a:r>
            <a:r>
              <a:rPr lang="en-US" sz="1851" dirty="0" err="1">
                <a:solidFill>
                  <a:srgbClr val="000000"/>
                </a:solidFill>
                <a:latin typeface="Bungee"/>
              </a:rPr>
              <a:t>Ilmu</a:t>
            </a:r>
            <a:r>
              <a:rPr lang="en-US" sz="1851" dirty="0">
                <a:solidFill>
                  <a:srgbClr val="000000"/>
                </a:solidFill>
                <a:latin typeface="Bungee"/>
              </a:rPr>
              <a:t> </a:t>
            </a:r>
            <a:r>
              <a:rPr lang="en-US" sz="1851" dirty="0" err="1">
                <a:solidFill>
                  <a:srgbClr val="000000"/>
                </a:solidFill>
                <a:latin typeface="Bungee"/>
              </a:rPr>
              <a:t>Murni</a:t>
            </a:r>
            <a:r>
              <a:rPr lang="en-US" sz="1851" dirty="0">
                <a:solidFill>
                  <a:srgbClr val="000000"/>
                </a:solidFill>
                <a:latin typeface="Bungee"/>
              </a:rPr>
              <a:t>" | </a:t>
            </a:r>
            <a:r>
              <a:rPr lang="en-US" sz="1851" dirty="0" err="1">
                <a:solidFill>
                  <a:srgbClr val="000000"/>
                </a:solidFill>
                <a:latin typeface="Bungee"/>
              </a:rPr>
              <a:t>TIngkat</a:t>
            </a:r>
            <a:r>
              <a:rPr lang="en-US" sz="1851" dirty="0">
                <a:solidFill>
                  <a:srgbClr val="000000"/>
                </a:solidFill>
                <a:latin typeface="Bungee"/>
              </a:rPr>
              <a:t> = "Tinggi" ) P = 3/ 25 = 0,08</a:t>
            </a:r>
          </a:p>
          <a:p>
            <a:pPr>
              <a:lnSpc>
                <a:spcPts val="2592"/>
              </a:lnSpc>
            </a:pPr>
            <a:r>
              <a:rPr lang="en-US" sz="1851" dirty="0">
                <a:solidFill>
                  <a:srgbClr val="000000"/>
                </a:solidFill>
                <a:latin typeface="Bungee"/>
              </a:rPr>
              <a:t> 4) P ( </a:t>
            </a:r>
            <a:r>
              <a:rPr lang="en-US" sz="1851" dirty="0" err="1">
                <a:solidFill>
                  <a:srgbClr val="000000"/>
                </a:solidFill>
                <a:latin typeface="Bungee"/>
              </a:rPr>
              <a:t>Kriteria</a:t>
            </a:r>
            <a:r>
              <a:rPr lang="en-US" sz="1851" dirty="0">
                <a:solidFill>
                  <a:srgbClr val="000000"/>
                </a:solidFill>
                <a:latin typeface="Bungee"/>
              </a:rPr>
              <a:t> 2 = “</a:t>
            </a:r>
            <a:r>
              <a:rPr lang="en-US" sz="1851" dirty="0" err="1">
                <a:solidFill>
                  <a:srgbClr val="000000"/>
                </a:solidFill>
                <a:latin typeface="Bungee"/>
              </a:rPr>
              <a:t>Tepat</a:t>
            </a:r>
            <a:r>
              <a:rPr lang="en-US" sz="1851" dirty="0">
                <a:solidFill>
                  <a:srgbClr val="000000"/>
                </a:solidFill>
                <a:latin typeface="Bungee"/>
              </a:rPr>
              <a:t> Waktu” | Tingkat = “Tinggi” ) P = 17 / 25 = 0,7</a:t>
            </a:r>
          </a:p>
          <a:p>
            <a:pPr>
              <a:lnSpc>
                <a:spcPts val="2592"/>
              </a:lnSpc>
            </a:pPr>
            <a:r>
              <a:rPr lang="en-US" sz="1851" dirty="0">
                <a:solidFill>
                  <a:srgbClr val="000000"/>
                </a:solidFill>
                <a:latin typeface="Bungee"/>
              </a:rPr>
              <a:t> 5) P ( </a:t>
            </a:r>
            <a:r>
              <a:rPr lang="en-US" sz="1851" dirty="0" err="1">
                <a:solidFill>
                  <a:srgbClr val="000000"/>
                </a:solidFill>
                <a:latin typeface="Bungee"/>
              </a:rPr>
              <a:t>Kriteria</a:t>
            </a:r>
            <a:r>
              <a:rPr lang="en-US" sz="1851" dirty="0">
                <a:solidFill>
                  <a:srgbClr val="000000"/>
                </a:solidFill>
                <a:latin typeface="Bungee"/>
              </a:rPr>
              <a:t> 3 = “Masa </a:t>
            </a:r>
            <a:r>
              <a:rPr lang="en-US" sz="1851" dirty="0" err="1">
                <a:solidFill>
                  <a:srgbClr val="000000"/>
                </a:solidFill>
                <a:latin typeface="Bungee"/>
              </a:rPr>
              <a:t>Remaja</a:t>
            </a:r>
            <a:r>
              <a:rPr lang="en-US" sz="1851" dirty="0">
                <a:solidFill>
                  <a:srgbClr val="000000"/>
                </a:solidFill>
                <a:latin typeface="Bungee"/>
              </a:rPr>
              <a:t> Akhir (17-25 </a:t>
            </a:r>
            <a:r>
              <a:rPr lang="en-US" sz="1851" dirty="0" err="1">
                <a:solidFill>
                  <a:srgbClr val="000000"/>
                </a:solidFill>
                <a:latin typeface="Bungee"/>
              </a:rPr>
              <a:t>tahun</a:t>
            </a:r>
            <a:r>
              <a:rPr lang="en-US" sz="1851" dirty="0">
                <a:solidFill>
                  <a:srgbClr val="000000"/>
                </a:solidFill>
                <a:latin typeface="Bungee"/>
              </a:rPr>
              <a:t>)” | Tingkat = “Tinggi” ) P = 7 / 25 = 0,3 </a:t>
            </a:r>
          </a:p>
          <a:p>
            <a:pPr>
              <a:lnSpc>
                <a:spcPts val="2592"/>
              </a:lnSpc>
            </a:pPr>
            <a:r>
              <a:rPr lang="en-US" sz="1851" dirty="0">
                <a:solidFill>
                  <a:srgbClr val="000000"/>
                </a:solidFill>
                <a:latin typeface="Bungee"/>
              </a:rPr>
              <a:t>6) P ( </a:t>
            </a:r>
            <a:r>
              <a:rPr lang="en-US" sz="1851" dirty="0" err="1">
                <a:solidFill>
                  <a:srgbClr val="000000"/>
                </a:solidFill>
                <a:latin typeface="Bungee"/>
              </a:rPr>
              <a:t>Kriteria</a:t>
            </a:r>
            <a:r>
              <a:rPr lang="en-US" sz="1851" dirty="0">
                <a:solidFill>
                  <a:srgbClr val="000000"/>
                </a:solidFill>
                <a:latin typeface="Bungee"/>
              </a:rPr>
              <a:t> 1 = “</a:t>
            </a:r>
            <a:r>
              <a:rPr lang="en-US" sz="1851" dirty="0" err="1">
                <a:solidFill>
                  <a:srgbClr val="000000"/>
                </a:solidFill>
                <a:latin typeface="Bungee"/>
              </a:rPr>
              <a:t>Ilmu</a:t>
            </a:r>
            <a:r>
              <a:rPr lang="en-US" sz="1851" dirty="0">
                <a:solidFill>
                  <a:srgbClr val="000000"/>
                </a:solidFill>
                <a:latin typeface="Bungee"/>
              </a:rPr>
              <a:t> </a:t>
            </a:r>
            <a:r>
              <a:rPr lang="en-US" sz="1851" dirty="0" err="1">
                <a:solidFill>
                  <a:srgbClr val="000000"/>
                </a:solidFill>
                <a:latin typeface="Bungee"/>
              </a:rPr>
              <a:t>Murni</a:t>
            </a:r>
            <a:r>
              <a:rPr lang="en-US" sz="1851" dirty="0">
                <a:solidFill>
                  <a:srgbClr val="000000"/>
                </a:solidFill>
                <a:latin typeface="Bungee"/>
              </a:rPr>
              <a:t>” | Tingkat = “</a:t>
            </a:r>
            <a:r>
              <a:rPr lang="en-US" sz="1851" dirty="0" err="1">
                <a:solidFill>
                  <a:srgbClr val="000000"/>
                </a:solidFill>
                <a:latin typeface="Bungee"/>
              </a:rPr>
              <a:t>Rendah</a:t>
            </a:r>
            <a:r>
              <a:rPr lang="en-US" sz="1851" dirty="0">
                <a:solidFill>
                  <a:srgbClr val="000000"/>
                </a:solidFill>
                <a:latin typeface="Bungee"/>
              </a:rPr>
              <a:t>” ) P = 3 / 25 = 0,12</a:t>
            </a:r>
          </a:p>
          <a:p>
            <a:pPr>
              <a:lnSpc>
                <a:spcPts val="2592"/>
              </a:lnSpc>
            </a:pPr>
            <a:r>
              <a:rPr lang="en-US" sz="1851" dirty="0">
                <a:solidFill>
                  <a:srgbClr val="000000"/>
                </a:solidFill>
                <a:latin typeface="Bungee"/>
              </a:rPr>
              <a:t> 7) P ( </a:t>
            </a:r>
            <a:r>
              <a:rPr lang="en-US" sz="1851" dirty="0" err="1">
                <a:solidFill>
                  <a:srgbClr val="000000"/>
                </a:solidFill>
                <a:latin typeface="Bungee"/>
              </a:rPr>
              <a:t>Kriteria</a:t>
            </a:r>
            <a:r>
              <a:rPr lang="en-US" sz="1851" dirty="0">
                <a:solidFill>
                  <a:srgbClr val="000000"/>
                </a:solidFill>
                <a:latin typeface="Bungee"/>
              </a:rPr>
              <a:t> 2 = “</a:t>
            </a:r>
            <a:r>
              <a:rPr lang="en-US" sz="1851" dirty="0" err="1">
                <a:solidFill>
                  <a:srgbClr val="000000"/>
                </a:solidFill>
                <a:latin typeface="Bungee"/>
              </a:rPr>
              <a:t>Tepat</a:t>
            </a:r>
            <a:r>
              <a:rPr lang="en-US" sz="1851" dirty="0">
                <a:solidFill>
                  <a:srgbClr val="000000"/>
                </a:solidFill>
                <a:latin typeface="Bungee"/>
              </a:rPr>
              <a:t> Waktu” | Tingkat = “</a:t>
            </a:r>
            <a:r>
              <a:rPr lang="en-US" sz="1851" dirty="0" err="1">
                <a:solidFill>
                  <a:srgbClr val="000000"/>
                </a:solidFill>
                <a:latin typeface="Bungee"/>
              </a:rPr>
              <a:t>Rendah</a:t>
            </a:r>
            <a:r>
              <a:rPr lang="en-US" sz="1851" dirty="0">
                <a:solidFill>
                  <a:srgbClr val="000000"/>
                </a:solidFill>
                <a:latin typeface="Bungee"/>
              </a:rPr>
              <a:t>” ) P = 6 / 25 = 0,24</a:t>
            </a:r>
          </a:p>
          <a:p>
            <a:pPr>
              <a:lnSpc>
                <a:spcPts val="2592"/>
              </a:lnSpc>
            </a:pPr>
            <a:r>
              <a:rPr lang="en-US" sz="1851" dirty="0">
                <a:solidFill>
                  <a:srgbClr val="000000"/>
                </a:solidFill>
                <a:latin typeface="Bungee"/>
              </a:rPr>
              <a:t> 8) P ( </a:t>
            </a:r>
            <a:r>
              <a:rPr lang="en-US" sz="1851" dirty="0" err="1">
                <a:solidFill>
                  <a:srgbClr val="000000"/>
                </a:solidFill>
                <a:latin typeface="Bungee"/>
              </a:rPr>
              <a:t>Kriteria</a:t>
            </a:r>
            <a:r>
              <a:rPr lang="en-US" sz="1851" dirty="0">
                <a:solidFill>
                  <a:srgbClr val="000000"/>
                </a:solidFill>
                <a:latin typeface="Bungee"/>
              </a:rPr>
              <a:t> 2 = “Masa </a:t>
            </a:r>
            <a:r>
              <a:rPr lang="en-US" sz="1851" dirty="0" err="1">
                <a:solidFill>
                  <a:srgbClr val="000000"/>
                </a:solidFill>
                <a:latin typeface="Bungee"/>
              </a:rPr>
              <a:t>Remaja</a:t>
            </a:r>
            <a:r>
              <a:rPr lang="en-US" sz="1851" dirty="0">
                <a:solidFill>
                  <a:srgbClr val="000000"/>
                </a:solidFill>
                <a:latin typeface="Bungee"/>
              </a:rPr>
              <a:t> Akhir 17-25 </a:t>
            </a:r>
            <a:r>
              <a:rPr lang="en-US" sz="1851" dirty="0" err="1">
                <a:solidFill>
                  <a:srgbClr val="000000"/>
                </a:solidFill>
                <a:latin typeface="Bungee"/>
              </a:rPr>
              <a:t>tahun</a:t>
            </a:r>
            <a:r>
              <a:rPr lang="en-US" sz="1851" dirty="0">
                <a:solidFill>
                  <a:srgbClr val="000000"/>
                </a:solidFill>
                <a:latin typeface="Bungee"/>
              </a:rPr>
              <a:t>” | Tingkat = “</a:t>
            </a:r>
            <a:r>
              <a:rPr lang="en-US" sz="1851" dirty="0" err="1">
                <a:solidFill>
                  <a:srgbClr val="000000"/>
                </a:solidFill>
                <a:latin typeface="Bungee"/>
              </a:rPr>
              <a:t>Rendah</a:t>
            </a:r>
            <a:r>
              <a:rPr lang="en-US" sz="1851" dirty="0">
                <a:solidFill>
                  <a:srgbClr val="000000"/>
                </a:solidFill>
                <a:latin typeface="Bungee"/>
              </a:rPr>
              <a:t>” ) P = 6 / 25 = 0,24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Freeform 2"/>
          <p:cNvSpPr/>
          <p:nvPr/>
        </p:nvSpPr>
        <p:spPr>
          <a:xfrm>
            <a:off x="-1335142" y="-703267"/>
            <a:ext cx="10990267" cy="10990267"/>
          </a:xfrm>
          <a:custGeom>
            <a:avLst/>
            <a:gdLst/>
            <a:ahLst/>
            <a:cxnLst/>
            <a:rect l="l" t="t" r="r" b="b"/>
            <a:pathLst>
              <a:path w="10990267" h="10990267">
                <a:moveTo>
                  <a:pt x="0" y="0"/>
                </a:moveTo>
                <a:lnTo>
                  <a:pt x="10990267" y="0"/>
                </a:lnTo>
                <a:lnTo>
                  <a:pt x="10990267" y="10990267"/>
                </a:lnTo>
                <a:lnTo>
                  <a:pt x="0" y="1099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8221045" y="-387016"/>
            <a:ext cx="11549651" cy="11549651"/>
          </a:xfrm>
          <a:custGeom>
            <a:avLst/>
            <a:gdLst/>
            <a:ahLst/>
            <a:cxnLst/>
            <a:rect l="l" t="t" r="r" b="b"/>
            <a:pathLst>
              <a:path w="11549651" h="11549651">
                <a:moveTo>
                  <a:pt x="0" y="0"/>
                </a:moveTo>
                <a:lnTo>
                  <a:pt x="11549651" y="0"/>
                </a:lnTo>
                <a:lnTo>
                  <a:pt x="11549651" y="11549651"/>
                </a:lnTo>
                <a:lnTo>
                  <a:pt x="0" y="11549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a:off x="7316941" y="0"/>
            <a:ext cx="3654117" cy="1554661"/>
          </a:xfrm>
          <a:custGeom>
            <a:avLst/>
            <a:gdLst/>
            <a:ahLst/>
            <a:cxnLst/>
            <a:rect l="l" t="t" r="r" b="b"/>
            <a:pathLst>
              <a:path w="3654117" h="1554661">
                <a:moveTo>
                  <a:pt x="0" y="0"/>
                </a:moveTo>
                <a:lnTo>
                  <a:pt x="3654118" y="0"/>
                </a:lnTo>
                <a:lnTo>
                  <a:pt x="3654118" y="1554661"/>
                </a:lnTo>
                <a:lnTo>
                  <a:pt x="0" y="15546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5" name="Freeform 5"/>
          <p:cNvSpPr/>
          <p:nvPr/>
        </p:nvSpPr>
        <p:spPr>
          <a:xfrm>
            <a:off x="5709562" y="6781608"/>
            <a:ext cx="6868875" cy="3303261"/>
          </a:xfrm>
          <a:custGeom>
            <a:avLst/>
            <a:gdLst/>
            <a:ahLst/>
            <a:cxnLst/>
            <a:rect l="l" t="t" r="r" b="b"/>
            <a:pathLst>
              <a:path w="6868875" h="3303261">
                <a:moveTo>
                  <a:pt x="0" y="0"/>
                </a:moveTo>
                <a:lnTo>
                  <a:pt x="6868876" y="0"/>
                </a:lnTo>
                <a:lnTo>
                  <a:pt x="6868876" y="3303261"/>
                </a:lnTo>
                <a:lnTo>
                  <a:pt x="0" y="3303261"/>
                </a:lnTo>
                <a:lnTo>
                  <a:pt x="0" y="0"/>
                </a:lnTo>
                <a:close/>
              </a:path>
            </a:pathLst>
          </a:custGeom>
          <a:blipFill>
            <a:blip r:embed="rId8"/>
            <a:stretch>
              <a:fillRect/>
            </a:stretch>
          </a:blipFill>
        </p:spPr>
        <p:txBody>
          <a:bodyPr/>
          <a:lstStyle/>
          <a:p>
            <a:endParaRPr lang="en-ID"/>
          </a:p>
        </p:txBody>
      </p:sp>
      <p:sp>
        <p:nvSpPr>
          <p:cNvPr id="6" name="TextBox 6"/>
          <p:cNvSpPr txBox="1"/>
          <p:nvPr/>
        </p:nvSpPr>
        <p:spPr>
          <a:xfrm>
            <a:off x="6698770" y="663030"/>
            <a:ext cx="4890460" cy="1040284"/>
          </a:xfrm>
          <a:prstGeom prst="rect">
            <a:avLst/>
          </a:prstGeom>
        </p:spPr>
        <p:txBody>
          <a:bodyPr lIns="0" tIns="0" rIns="0" bIns="0" rtlCol="0" anchor="t">
            <a:spAutoFit/>
          </a:bodyPr>
          <a:lstStyle/>
          <a:p>
            <a:pPr algn="ctr">
              <a:lnSpc>
                <a:spcPts val="8523"/>
              </a:lnSpc>
            </a:pPr>
            <a:r>
              <a:rPr lang="en-US" sz="6088">
                <a:solidFill>
                  <a:srgbClr val="E6532C"/>
                </a:solidFill>
                <a:latin typeface="Genty"/>
              </a:rPr>
              <a:t>HASIL</a:t>
            </a:r>
          </a:p>
        </p:txBody>
      </p:sp>
      <p:sp>
        <p:nvSpPr>
          <p:cNvPr id="7" name="TextBox 7"/>
          <p:cNvSpPr txBox="1"/>
          <p:nvPr/>
        </p:nvSpPr>
        <p:spPr>
          <a:xfrm>
            <a:off x="-990600" y="1741089"/>
            <a:ext cx="17746593" cy="1667123"/>
          </a:xfrm>
          <a:prstGeom prst="rect">
            <a:avLst/>
          </a:prstGeom>
        </p:spPr>
        <p:txBody>
          <a:bodyPr wrap="square" lIns="0" tIns="0" rIns="0" bIns="0" rtlCol="0" anchor="t">
            <a:spAutoFit/>
          </a:bodyPr>
          <a:lstStyle/>
          <a:p>
            <a:pPr marL="399730" lvl="1" indent="-199865">
              <a:lnSpc>
                <a:spcPts val="2592"/>
              </a:lnSpc>
              <a:buFont typeface="Arial"/>
              <a:buChar char="•"/>
            </a:pPr>
            <a:r>
              <a:rPr lang="en-US" sz="1851" dirty="0" err="1">
                <a:solidFill>
                  <a:srgbClr val="000000"/>
                </a:solidFill>
                <a:latin typeface="Bungee"/>
              </a:rPr>
              <a:t>Menghitung</a:t>
            </a:r>
            <a:r>
              <a:rPr lang="en-US" sz="1851" dirty="0">
                <a:solidFill>
                  <a:srgbClr val="000000"/>
                </a:solidFill>
                <a:latin typeface="Bungee"/>
              </a:rPr>
              <a:t> </a:t>
            </a:r>
            <a:r>
              <a:rPr lang="en-US" sz="1851" dirty="0" err="1">
                <a:solidFill>
                  <a:srgbClr val="000000"/>
                </a:solidFill>
                <a:latin typeface="Bungee"/>
              </a:rPr>
              <a:t>nilai</a:t>
            </a:r>
            <a:r>
              <a:rPr lang="en-US" sz="1851" dirty="0">
                <a:solidFill>
                  <a:srgbClr val="000000"/>
                </a:solidFill>
                <a:latin typeface="Bungee"/>
              </a:rPr>
              <a:t> </a:t>
            </a:r>
            <a:r>
              <a:rPr lang="en-US" sz="1851" dirty="0" err="1">
                <a:solidFill>
                  <a:srgbClr val="000000"/>
                </a:solidFill>
                <a:latin typeface="Bungee"/>
              </a:rPr>
              <a:t>akumulasi</a:t>
            </a:r>
            <a:r>
              <a:rPr lang="en-US" sz="1851" dirty="0">
                <a:solidFill>
                  <a:srgbClr val="000000"/>
                </a:solidFill>
                <a:latin typeface="Bungee"/>
              </a:rPr>
              <a:t> </a:t>
            </a:r>
            <a:r>
              <a:rPr lang="en-US" sz="1851" dirty="0" err="1">
                <a:solidFill>
                  <a:srgbClr val="000000"/>
                </a:solidFill>
                <a:latin typeface="Bungee"/>
              </a:rPr>
              <a:t>peluang</a:t>
            </a:r>
            <a:r>
              <a:rPr lang="en-US" sz="1851" dirty="0">
                <a:solidFill>
                  <a:srgbClr val="000000"/>
                </a:solidFill>
                <a:latin typeface="Bungee"/>
              </a:rPr>
              <a:t> </a:t>
            </a:r>
            <a:r>
              <a:rPr lang="en-US" sz="1851" dirty="0" err="1">
                <a:solidFill>
                  <a:srgbClr val="000000"/>
                </a:solidFill>
                <a:latin typeface="Bungee"/>
              </a:rPr>
              <a:t>dari</a:t>
            </a:r>
            <a:r>
              <a:rPr lang="en-US" sz="1851" dirty="0">
                <a:solidFill>
                  <a:srgbClr val="000000"/>
                </a:solidFill>
                <a:latin typeface="Bungee"/>
              </a:rPr>
              <a:t> </a:t>
            </a:r>
            <a:r>
              <a:rPr lang="en-US" sz="1851" dirty="0" err="1">
                <a:solidFill>
                  <a:srgbClr val="000000"/>
                </a:solidFill>
                <a:latin typeface="Bungee"/>
              </a:rPr>
              <a:t>setiap</a:t>
            </a:r>
            <a:r>
              <a:rPr lang="en-US" sz="1851" dirty="0">
                <a:solidFill>
                  <a:srgbClr val="000000"/>
                </a:solidFill>
                <a:latin typeface="Bungee"/>
              </a:rPr>
              <a:t> </a:t>
            </a:r>
            <a:r>
              <a:rPr lang="en-US" sz="1851" dirty="0" err="1">
                <a:solidFill>
                  <a:srgbClr val="000000"/>
                </a:solidFill>
                <a:latin typeface="Bungee"/>
              </a:rPr>
              <a:t>kelas</a:t>
            </a:r>
            <a:r>
              <a:rPr lang="en-US" sz="1851" dirty="0">
                <a:solidFill>
                  <a:srgbClr val="000000"/>
                </a:solidFill>
                <a:latin typeface="Bungee"/>
              </a:rPr>
              <a:t> (label) “P(</a:t>
            </a:r>
            <a:r>
              <a:rPr lang="en-US" sz="1851" dirty="0" err="1">
                <a:solidFill>
                  <a:srgbClr val="000000"/>
                </a:solidFill>
                <a:latin typeface="Bungee"/>
              </a:rPr>
              <a:t>X|Ci</a:t>
            </a:r>
            <a:r>
              <a:rPr lang="en-US" sz="1851" dirty="0">
                <a:solidFill>
                  <a:srgbClr val="000000"/>
                </a:solidFill>
                <a:latin typeface="Bungee"/>
              </a:rPr>
              <a:t>)” </a:t>
            </a:r>
          </a:p>
          <a:p>
            <a:pPr>
              <a:lnSpc>
                <a:spcPts val="2592"/>
              </a:lnSpc>
            </a:pPr>
            <a:r>
              <a:rPr lang="en-US" sz="1851" dirty="0" err="1">
                <a:solidFill>
                  <a:srgbClr val="000000"/>
                </a:solidFill>
                <a:latin typeface="Bungee"/>
              </a:rPr>
              <a:t>Tahap</a:t>
            </a:r>
            <a:r>
              <a:rPr lang="en-US" sz="1851" dirty="0">
                <a:solidFill>
                  <a:srgbClr val="000000"/>
                </a:solidFill>
                <a:latin typeface="Bungee"/>
              </a:rPr>
              <a:t> </a:t>
            </a:r>
            <a:r>
              <a:rPr lang="en-US" sz="1851" dirty="0" err="1">
                <a:solidFill>
                  <a:srgbClr val="000000"/>
                </a:solidFill>
                <a:latin typeface="Bungee"/>
              </a:rPr>
              <a:t>kedua</a:t>
            </a:r>
            <a:r>
              <a:rPr lang="en-US" sz="1851" dirty="0">
                <a:solidFill>
                  <a:srgbClr val="000000"/>
                </a:solidFill>
                <a:latin typeface="Bungee"/>
              </a:rPr>
              <a:t> </a:t>
            </a:r>
            <a:r>
              <a:rPr lang="en-US" sz="1851" dirty="0" err="1">
                <a:solidFill>
                  <a:srgbClr val="000000"/>
                </a:solidFill>
                <a:latin typeface="Bungee"/>
              </a:rPr>
              <a:t>adalah</a:t>
            </a:r>
            <a:r>
              <a:rPr lang="en-US" sz="1851" dirty="0">
                <a:solidFill>
                  <a:srgbClr val="000000"/>
                </a:solidFill>
                <a:latin typeface="Bungee"/>
              </a:rPr>
              <a:t> </a:t>
            </a:r>
            <a:r>
              <a:rPr lang="en-US" sz="1851" dirty="0" err="1">
                <a:solidFill>
                  <a:srgbClr val="000000"/>
                </a:solidFill>
                <a:latin typeface="Bungee"/>
              </a:rPr>
              <a:t>menghitung</a:t>
            </a:r>
            <a:r>
              <a:rPr lang="en-US" sz="1851" dirty="0">
                <a:solidFill>
                  <a:srgbClr val="000000"/>
                </a:solidFill>
                <a:latin typeface="Bungee"/>
              </a:rPr>
              <a:t> </a:t>
            </a:r>
            <a:r>
              <a:rPr lang="en-US" sz="1851" dirty="0" err="1">
                <a:solidFill>
                  <a:srgbClr val="000000"/>
                </a:solidFill>
                <a:latin typeface="Bungee"/>
              </a:rPr>
              <a:t>probabilitas</a:t>
            </a:r>
            <a:r>
              <a:rPr lang="en-US" sz="1851" dirty="0">
                <a:solidFill>
                  <a:srgbClr val="000000"/>
                </a:solidFill>
                <a:latin typeface="Bungee"/>
              </a:rPr>
              <a:t> </a:t>
            </a:r>
            <a:r>
              <a:rPr lang="en-US" sz="1851" dirty="0" err="1">
                <a:solidFill>
                  <a:srgbClr val="000000"/>
                </a:solidFill>
                <a:latin typeface="Bungee"/>
              </a:rPr>
              <a:t>setiap</a:t>
            </a:r>
            <a:r>
              <a:rPr lang="en-US" sz="1851" dirty="0">
                <a:solidFill>
                  <a:srgbClr val="000000"/>
                </a:solidFill>
                <a:latin typeface="Bungee"/>
              </a:rPr>
              <a:t> </a:t>
            </a:r>
            <a:r>
              <a:rPr lang="en-US" sz="1851" dirty="0" err="1">
                <a:solidFill>
                  <a:srgbClr val="000000"/>
                </a:solidFill>
                <a:latin typeface="Bungee"/>
              </a:rPr>
              <a:t>kasus</a:t>
            </a:r>
            <a:r>
              <a:rPr lang="en-US" sz="1851" dirty="0">
                <a:solidFill>
                  <a:srgbClr val="000000"/>
                </a:solidFill>
                <a:latin typeface="Bungee"/>
              </a:rPr>
              <a:t>. </a:t>
            </a:r>
            <a:r>
              <a:rPr lang="en-US" sz="1851" dirty="0" err="1">
                <a:solidFill>
                  <a:srgbClr val="000000"/>
                </a:solidFill>
                <a:latin typeface="Bungee"/>
              </a:rPr>
              <a:t>Perhitungan</a:t>
            </a:r>
            <a:r>
              <a:rPr lang="en-US" sz="1851" dirty="0">
                <a:solidFill>
                  <a:srgbClr val="000000"/>
                </a:solidFill>
                <a:latin typeface="Bungee"/>
              </a:rPr>
              <a:t> </a:t>
            </a:r>
            <a:r>
              <a:rPr lang="en-US" sz="1851" dirty="0" err="1">
                <a:solidFill>
                  <a:srgbClr val="000000"/>
                </a:solidFill>
                <a:latin typeface="Bungee"/>
              </a:rPr>
              <a:t>dilakukan</a:t>
            </a:r>
            <a:r>
              <a:rPr lang="en-US" sz="1851" dirty="0">
                <a:solidFill>
                  <a:srgbClr val="000000"/>
                </a:solidFill>
                <a:latin typeface="Bungee"/>
              </a:rPr>
              <a:t> </a:t>
            </a:r>
            <a:r>
              <a:rPr lang="en-US" sz="1851" dirty="0" err="1">
                <a:solidFill>
                  <a:srgbClr val="000000"/>
                </a:solidFill>
                <a:latin typeface="Bungee"/>
              </a:rPr>
              <a:t>dengan</a:t>
            </a:r>
            <a:r>
              <a:rPr lang="en-US" sz="1851" dirty="0">
                <a:solidFill>
                  <a:srgbClr val="000000"/>
                </a:solidFill>
                <a:latin typeface="Bungee"/>
              </a:rPr>
              <a:t> </a:t>
            </a:r>
            <a:r>
              <a:rPr lang="en-US" sz="1851" dirty="0" err="1">
                <a:solidFill>
                  <a:srgbClr val="000000"/>
                </a:solidFill>
                <a:latin typeface="Bungee"/>
              </a:rPr>
              <a:t>menghitung</a:t>
            </a:r>
            <a:r>
              <a:rPr lang="en-US" sz="1851" dirty="0">
                <a:solidFill>
                  <a:srgbClr val="000000"/>
                </a:solidFill>
                <a:latin typeface="Bungee"/>
              </a:rPr>
              <a:t> </a:t>
            </a:r>
            <a:r>
              <a:rPr lang="en-US" sz="1851" dirty="0" err="1">
                <a:solidFill>
                  <a:srgbClr val="000000"/>
                </a:solidFill>
                <a:latin typeface="Bungee"/>
              </a:rPr>
              <a:t>jumlah</a:t>
            </a:r>
            <a:r>
              <a:rPr lang="en-US" sz="1851" dirty="0">
                <a:solidFill>
                  <a:srgbClr val="000000"/>
                </a:solidFill>
                <a:latin typeface="Bungee"/>
              </a:rPr>
              <a:t> </a:t>
            </a:r>
            <a:r>
              <a:rPr lang="en-US" sz="1851" dirty="0" err="1">
                <a:solidFill>
                  <a:srgbClr val="000000"/>
                </a:solidFill>
                <a:latin typeface="Bungee"/>
              </a:rPr>
              <a:t>kasus</a:t>
            </a:r>
            <a:r>
              <a:rPr lang="en-US" sz="1851" dirty="0">
                <a:solidFill>
                  <a:srgbClr val="000000"/>
                </a:solidFill>
                <a:latin typeface="Bungee"/>
              </a:rPr>
              <a:t> yang </a:t>
            </a:r>
            <a:r>
              <a:rPr lang="en-US" sz="1851" dirty="0" err="1">
                <a:solidFill>
                  <a:srgbClr val="000000"/>
                </a:solidFill>
                <a:latin typeface="Bungee"/>
              </a:rPr>
              <a:t>terjadi</a:t>
            </a:r>
            <a:r>
              <a:rPr lang="en-US" sz="1851" dirty="0">
                <a:solidFill>
                  <a:srgbClr val="000000"/>
                </a:solidFill>
                <a:latin typeface="Bungee"/>
              </a:rPr>
              <a:t> di masing-masing </a:t>
            </a:r>
            <a:r>
              <a:rPr lang="en-US" sz="1851" dirty="0" err="1">
                <a:solidFill>
                  <a:srgbClr val="000000"/>
                </a:solidFill>
                <a:latin typeface="Bungee"/>
              </a:rPr>
              <a:t>variabel</a:t>
            </a:r>
            <a:r>
              <a:rPr lang="en-US" sz="1851" dirty="0">
                <a:solidFill>
                  <a:srgbClr val="000000"/>
                </a:solidFill>
                <a:latin typeface="Bungee"/>
              </a:rPr>
              <a:t>. </a:t>
            </a:r>
            <a:r>
              <a:rPr lang="en-US" sz="1851" dirty="0" err="1">
                <a:solidFill>
                  <a:srgbClr val="000000"/>
                </a:solidFill>
                <a:latin typeface="Bungee"/>
              </a:rPr>
              <a:t>Maka</a:t>
            </a:r>
            <a:r>
              <a:rPr lang="en-US" sz="1851" dirty="0">
                <a:solidFill>
                  <a:srgbClr val="000000"/>
                </a:solidFill>
                <a:latin typeface="Bungee"/>
              </a:rPr>
              <a:t> </a:t>
            </a:r>
            <a:r>
              <a:rPr lang="en-US" sz="1851" dirty="0" err="1">
                <a:solidFill>
                  <a:srgbClr val="000000"/>
                </a:solidFill>
                <a:latin typeface="Bungee"/>
              </a:rPr>
              <a:t>perhitungannya</a:t>
            </a:r>
            <a:r>
              <a:rPr lang="en-US" sz="1851" dirty="0">
                <a:solidFill>
                  <a:srgbClr val="000000"/>
                </a:solidFill>
                <a:latin typeface="Bungee"/>
              </a:rPr>
              <a:t> </a:t>
            </a:r>
            <a:r>
              <a:rPr lang="en-US" sz="1851" dirty="0" err="1">
                <a:solidFill>
                  <a:srgbClr val="000000"/>
                </a:solidFill>
                <a:latin typeface="Bungee"/>
              </a:rPr>
              <a:t>adalah</a:t>
            </a:r>
            <a:r>
              <a:rPr lang="en-US" sz="1851" dirty="0">
                <a:solidFill>
                  <a:srgbClr val="000000"/>
                </a:solidFill>
                <a:latin typeface="Bungee"/>
              </a:rPr>
              <a:t> </a:t>
            </a:r>
            <a:r>
              <a:rPr lang="en-US" sz="1851" dirty="0" err="1">
                <a:solidFill>
                  <a:srgbClr val="000000"/>
                </a:solidFill>
                <a:latin typeface="Bungee"/>
              </a:rPr>
              <a:t>sebagai</a:t>
            </a:r>
            <a:r>
              <a:rPr lang="en-US" sz="1851" dirty="0">
                <a:solidFill>
                  <a:srgbClr val="000000"/>
                </a:solidFill>
                <a:latin typeface="Bungee"/>
              </a:rPr>
              <a:t> </a:t>
            </a:r>
            <a:r>
              <a:rPr lang="en-US" sz="1851" dirty="0" err="1">
                <a:solidFill>
                  <a:srgbClr val="000000"/>
                </a:solidFill>
                <a:latin typeface="Bungee"/>
              </a:rPr>
              <a:t>berikut</a:t>
            </a:r>
            <a:r>
              <a:rPr lang="en-US" sz="1851" dirty="0">
                <a:solidFill>
                  <a:srgbClr val="000000"/>
                </a:solidFill>
                <a:latin typeface="Bungee"/>
              </a:rPr>
              <a:t>:</a:t>
            </a:r>
          </a:p>
          <a:p>
            <a:pPr>
              <a:lnSpc>
                <a:spcPts val="2592"/>
              </a:lnSpc>
            </a:pPr>
            <a:r>
              <a:rPr lang="en-US" sz="1851" dirty="0">
                <a:solidFill>
                  <a:srgbClr val="000000"/>
                </a:solidFill>
                <a:latin typeface="Bungee"/>
              </a:rPr>
              <a:t> 1) P (Tingkat </a:t>
            </a:r>
            <a:r>
              <a:rPr lang="en-US" sz="1851" dirty="0" err="1">
                <a:solidFill>
                  <a:srgbClr val="000000"/>
                </a:solidFill>
                <a:latin typeface="Bungee"/>
              </a:rPr>
              <a:t>Minat</a:t>
            </a:r>
            <a:r>
              <a:rPr lang="en-US" sz="1851" dirty="0">
                <a:solidFill>
                  <a:srgbClr val="000000"/>
                </a:solidFill>
                <a:latin typeface="Bungee"/>
              </a:rPr>
              <a:t> Baca = “Tinggi” ) x P (Y = “Tinggi”) = 0,08 x 0,7 x 0,3 = 0,015232</a:t>
            </a:r>
          </a:p>
          <a:p>
            <a:pPr>
              <a:lnSpc>
                <a:spcPts val="2592"/>
              </a:lnSpc>
            </a:pPr>
            <a:r>
              <a:rPr lang="en-US" sz="1851" dirty="0">
                <a:solidFill>
                  <a:srgbClr val="000000"/>
                </a:solidFill>
                <a:latin typeface="Bungee"/>
              </a:rPr>
              <a:t> 2) P (Tingkat </a:t>
            </a:r>
            <a:r>
              <a:rPr lang="en-US" sz="1851" dirty="0" err="1">
                <a:solidFill>
                  <a:srgbClr val="000000"/>
                </a:solidFill>
                <a:latin typeface="Bungee"/>
              </a:rPr>
              <a:t>Minat</a:t>
            </a:r>
            <a:r>
              <a:rPr lang="en-US" sz="1851" dirty="0">
                <a:solidFill>
                  <a:srgbClr val="000000"/>
                </a:solidFill>
                <a:latin typeface="Bungee"/>
              </a:rPr>
              <a:t> Baca = “</a:t>
            </a:r>
            <a:r>
              <a:rPr lang="en-US" sz="1851" dirty="0" err="1">
                <a:solidFill>
                  <a:srgbClr val="000000"/>
                </a:solidFill>
                <a:latin typeface="Bungee"/>
              </a:rPr>
              <a:t>Rendah</a:t>
            </a:r>
            <a:r>
              <a:rPr lang="en-US" sz="1851" dirty="0">
                <a:solidFill>
                  <a:srgbClr val="000000"/>
                </a:solidFill>
                <a:latin typeface="Bungee"/>
              </a:rPr>
              <a:t>” ) x P (Y =”</a:t>
            </a:r>
            <a:r>
              <a:rPr lang="en-US" sz="1851" dirty="0" err="1">
                <a:solidFill>
                  <a:srgbClr val="000000"/>
                </a:solidFill>
                <a:latin typeface="Bungee"/>
              </a:rPr>
              <a:t>Rendah</a:t>
            </a:r>
            <a:r>
              <a:rPr lang="en-US" sz="1851" dirty="0">
                <a:solidFill>
                  <a:srgbClr val="000000"/>
                </a:solidFill>
                <a:latin typeface="Bungee"/>
              </a:rPr>
              <a:t>”) = 0,12 x 0,24 x 0,24 = 0,006912 </a:t>
            </a:r>
          </a:p>
        </p:txBody>
      </p:sp>
      <p:sp>
        <p:nvSpPr>
          <p:cNvPr id="8" name="TextBox 8"/>
          <p:cNvSpPr txBox="1"/>
          <p:nvPr/>
        </p:nvSpPr>
        <p:spPr>
          <a:xfrm>
            <a:off x="-990600" y="3520104"/>
            <a:ext cx="17746593" cy="2333972"/>
          </a:xfrm>
          <a:prstGeom prst="rect">
            <a:avLst/>
          </a:prstGeom>
        </p:spPr>
        <p:txBody>
          <a:bodyPr wrap="square" lIns="0" tIns="0" rIns="0" bIns="0" rtlCol="0" anchor="t">
            <a:spAutoFit/>
          </a:bodyPr>
          <a:lstStyle/>
          <a:p>
            <a:pPr marL="399730" lvl="1" indent="-199865">
              <a:lnSpc>
                <a:spcPts val="2592"/>
              </a:lnSpc>
              <a:buFont typeface="Arial"/>
              <a:buChar char="•"/>
            </a:pPr>
            <a:r>
              <a:rPr lang="en-US" sz="1851" dirty="0" err="1">
                <a:solidFill>
                  <a:srgbClr val="000000"/>
                </a:solidFill>
                <a:latin typeface="Bungee"/>
              </a:rPr>
              <a:t>Menghitung</a:t>
            </a:r>
            <a:r>
              <a:rPr lang="en-US" sz="1851" dirty="0">
                <a:solidFill>
                  <a:srgbClr val="000000"/>
                </a:solidFill>
                <a:latin typeface="Bungee"/>
              </a:rPr>
              <a:t> </a:t>
            </a:r>
            <a:r>
              <a:rPr lang="en-US" sz="1851" dirty="0" err="1">
                <a:solidFill>
                  <a:srgbClr val="000000"/>
                </a:solidFill>
                <a:latin typeface="Bungee"/>
              </a:rPr>
              <a:t>nilai</a:t>
            </a:r>
            <a:r>
              <a:rPr lang="en-US" sz="1851" dirty="0">
                <a:solidFill>
                  <a:srgbClr val="000000"/>
                </a:solidFill>
                <a:latin typeface="Bungee"/>
              </a:rPr>
              <a:t> </a:t>
            </a:r>
            <a:r>
              <a:rPr lang="en-US" sz="1851" dirty="0" err="1">
                <a:solidFill>
                  <a:srgbClr val="000000"/>
                </a:solidFill>
                <a:latin typeface="Bungee"/>
              </a:rPr>
              <a:t>probabilitas</a:t>
            </a:r>
            <a:r>
              <a:rPr lang="en-US" sz="1851" dirty="0">
                <a:solidFill>
                  <a:srgbClr val="000000"/>
                </a:solidFill>
                <a:latin typeface="Bungee"/>
              </a:rPr>
              <a:t> </a:t>
            </a:r>
            <a:r>
              <a:rPr lang="en-US" sz="1851" dirty="0" err="1">
                <a:solidFill>
                  <a:srgbClr val="000000"/>
                </a:solidFill>
                <a:latin typeface="Bungee"/>
              </a:rPr>
              <a:t>akhir</a:t>
            </a:r>
            <a:r>
              <a:rPr lang="en-US" sz="1851" dirty="0">
                <a:solidFill>
                  <a:srgbClr val="000000"/>
                </a:solidFill>
                <a:latin typeface="Bungee"/>
              </a:rPr>
              <a:t> </a:t>
            </a:r>
            <a:r>
              <a:rPr lang="en-US" sz="1851" dirty="0" err="1">
                <a:solidFill>
                  <a:srgbClr val="000000"/>
                </a:solidFill>
                <a:latin typeface="Bungee"/>
              </a:rPr>
              <a:t>setiap</a:t>
            </a:r>
            <a:r>
              <a:rPr lang="en-US" sz="1851" dirty="0">
                <a:solidFill>
                  <a:srgbClr val="000000"/>
                </a:solidFill>
                <a:latin typeface="Bungee"/>
              </a:rPr>
              <a:t> </a:t>
            </a:r>
            <a:r>
              <a:rPr lang="en-US" sz="1851" dirty="0" err="1">
                <a:solidFill>
                  <a:srgbClr val="000000"/>
                </a:solidFill>
                <a:latin typeface="Bungee"/>
              </a:rPr>
              <a:t>kelas</a:t>
            </a:r>
            <a:r>
              <a:rPr lang="en-US" sz="1851" dirty="0">
                <a:solidFill>
                  <a:srgbClr val="000000"/>
                </a:solidFill>
                <a:latin typeface="Bungee"/>
              </a:rPr>
              <a:t> (label) “P(</a:t>
            </a:r>
            <a:r>
              <a:rPr lang="en-US" sz="1851" dirty="0" err="1">
                <a:solidFill>
                  <a:srgbClr val="000000"/>
                </a:solidFill>
                <a:latin typeface="Bungee"/>
              </a:rPr>
              <a:t>X|Ci</a:t>
            </a:r>
            <a:r>
              <a:rPr lang="en-US" sz="1851" dirty="0">
                <a:solidFill>
                  <a:srgbClr val="000000"/>
                </a:solidFill>
                <a:latin typeface="Bungee"/>
              </a:rPr>
              <a:t>) x P(Ci)”</a:t>
            </a:r>
          </a:p>
          <a:p>
            <a:pPr>
              <a:lnSpc>
                <a:spcPts val="2592"/>
              </a:lnSpc>
            </a:pPr>
            <a:r>
              <a:rPr lang="en-US" sz="1851" dirty="0" err="1">
                <a:solidFill>
                  <a:srgbClr val="000000"/>
                </a:solidFill>
                <a:latin typeface="Bungee"/>
              </a:rPr>
              <a:t>Tahap</a:t>
            </a:r>
            <a:r>
              <a:rPr lang="en-US" sz="1851" dirty="0">
                <a:solidFill>
                  <a:srgbClr val="000000"/>
                </a:solidFill>
                <a:latin typeface="Bungee"/>
              </a:rPr>
              <a:t> </a:t>
            </a:r>
            <a:r>
              <a:rPr lang="en-US" sz="1851" dirty="0" err="1">
                <a:solidFill>
                  <a:srgbClr val="000000"/>
                </a:solidFill>
                <a:latin typeface="Bungee"/>
              </a:rPr>
              <a:t>ketiga</a:t>
            </a:r>
            <a:r>
              <a:rPr lang="en-US" sz="1851" dirty="0">
                <a:solidFill>
                  <a:srgbClr val="000000"/>
                </a:solidFill>
                <a:latin typeface="Bungee"/>
              </a:rPr>
              <a:t> </a:t>
            </a:r>
            <a:r>
              <a:rPr lang="en-US" sz="1851" dirty="0" err="1">
                <a:solidFill>
                  <a:srgbClr val="000000"/>
                </a:solidFill>
                <a:latin typeface="Bungee"/>
              </a:rPr>
              <a:t>adalah</a:t>
            </a:r>
            <a:r>
              <a:rPr lang="en-US" sz="1851" dirty="0">
                <a:solidFill>
                  <a:srgbClr val="000000"/>
                </a:solidFill>
                <a:latin typeface="Bungee"/>
              </a:rPr>
              <a:t> </a:t>
            </a:r>
            <a:r>
              <a:rPr lang="en-US" sz="1851" dirty="0" err="1">
                <a:solidFill>
                  <a:srgbClr val="000000"/>
                </a:solidFill>
                <a:latin typeface="Bungee"/>
              </a:rPr>
              <a:t>mengalikan</a:t>
            </a:r>
            <a:r>
              <a:rPr lang="en-US" sz="1851" dirty="0">
                <a:solidFill>
                  <a:srgbClr val="000000"/>
                </a:solidFill>
                <a:latin typeface="Bungee"/>
              </a:rPr>
              <a:t> </a:t>
            </a:r>
            <a:r>
              <a:rPr lang="en-US" sz="1851" dirty="0" err="1">
                <a:solidFill>
                  <a:srgbClr val="000000"/>
                </a:solidFill>
                <a:latin typeface="Bungee"/>
              </a:rPr>
              <a:t>semua</a:t>
            </a:r>
            <a:r>
              <a:rPr lang="en-US" sz="1851" dirty="0">
                <a:solidFill>
                  <a:srgbClr val="000000"/>
                </a:solidFill>
                <a:latin typeface="Bungee"/>
              </a:rPr>
              <a:t> </a:t>
            </a:r>
            <a:r>
              <a:rPr lang="en-US" sz="1851" dirty="0" err="1">
                <a:solidFill>
                  <a:srgbClr val="000000"/>
                </a:solidFill>
                <a:latin typeface="Bungee"/>
              </a:rPr>
              <a:t>hasil</a:t>
            </a:r>
            <a:r>
              <a:rPr lang="en-US" sz="1851" dirty="0">
                <a:solidFill>
                  <a:srgbClr val="000000"/>
                </a:solidFill>
                <a:latin typeface="Bungee"/>
              </a:rPr>
              <a:t> </a:t>
            </a:r>
            <a:r>
              <a:rPr lang="en-US" sz="1851" dirty="0" err="1">
                <a:solidFill>
                  <a:srgbClr val="000000"/>
                </a:solidFill>
                <a:latin typeface="Bungee"/>
              </a:rPr>
              <a:t>variabel</a:t>
            </a:r>
            <a:r>
              <a:rPr lang="en-US" sz="1851" dirty="0">
                <a:solidFill>
                  <a:srgbClr val="000000"/>
                </a:solidFill>
                <a:latin typeface="Bungee"/>
              </a:rPr>
              <a:t> pada </a:t>
            </a:r>
            <a:r>
              <a:rPr lang="en-US" sz="1851" dirty="0" err="1">
                <a:solidFill>
                  <a:srgbClr val="000000"/>
                </a:solidFill>
                <a:latin typeface="Bungee"/>
              </a:rPr>
              <a:t>setiap</a:t>
            </a:r>
            <a:r>
              <a:rPr lang="en-US" sz="1851" dirty="0">
                <a:solidFill>
                  <a:srgbClr val="000000"/>
                </a:solidFill>
                <a:latin typeface="Bungee"/>
              </a:rPr>
              <a:t> </a:t>
            </a:r>
            <a:r>
              <a:rPr lang="en-US" sz="1851" dirty="0" err="1">
                <a:solidFill>
                  <a:srgbClr val="000000"/>
                </a:solidFill>
                <a:latin typeface="Bungee"/>
              </a:rPr>
              <a:t>kelas</a:t>
            </a:r>
            <a:r>
              <a:rPr lang="en-US" sz="1851" dirty="0">
                <a:solidFill>
                  <a:srgbClr val="000000"/>
                </a:solidFill>
                <a:latin typeface="Bungee"/>
              </a:rPr>
              <a:t> </a:t>
            </a:r>
            <a:r>
              <a:rPr lang="en-US" sz="1851" dirty="0" err="1">
                <a:solidFill>
                  <a:srgbClr val="000000"/>
                </a:solidFill>
                <a:latin typeface="Bungee"/>
              </a:rPr>
              <a:t>kejadian</a:t>
            </a:r>
            <a:r>
              <a:rPr lang="en-US" sz="1851" dirty="0">
                <a:solidFill>
                  <a:srgbClr val="000000"/>
                </a:solidFill>
                <a:latin typeface="Bungee"/>
              </a:rPr>
              <a:t>. </a:t>
            </a:r>
            <a:r>
              <a:rPr lang="en-US" sz="1851" dirty="0" err="1">
                <a:solidFill>
                  <a:srgbClr val="000000"/>
                </a:solidFill>
                <a:latin typeface="Bungee"/>
              </a:rPr>
              <a:t>Maka</a:t>
            </a:r>
            <a:r>
              <a:rPr lang="en-US" sz="1851" dirty="0">
                <a:solidFill>
                  <a:srgbClr val="000000"/>
                </a:solidFill>
                <a:latin typeface="Bungee"/>
              </a:rPr>
              <a:t> </a:t>
            </a:r>
            <a:r>
              <a:rPr lang="en-US" sz="1851" dirty="0" err="1">
                <a:solidFill>
                  <a:srgbClr val="000000"/>
                </a:solidFill>
                <a:latin typeface="Bungee"/>
              </a:rPr>
              <a:t>perhitungannya</a:t>
            </a:r>
            <a:r>
              <a:rPr lang="en-US" sz="1851" dirty="0">
                <a:solidFill>
                  <a:srgbClr val="000000"/>
                </a:solidFill>
                <a:latin typeface="Bungee"/>
              </a:rPr>
              <a:t> </a:t>
            </a:r>
            <a:r>
              <a:rPr lang="en-US" sz="1851" dirty="0" err="1">
                <a:solidFill>
                  <a:srgbClr val="000000"/>
                </a:solidFill>
                <a:latin typeface="Bungee"/>
              </a:rPr>
              <a:t>adalah</a:t>
            </a:r>
            <a:r>
              <a:rPr lang="en-US" sz="1851" dirty="0">
                <a:solidFill>
                  <a:srgbClr val="000000"/>
                </a:solidFill>
                <a:latin typeface="Bungee"/>
              </a:rPr>
              <a:t> </a:t>
            </a:r>
            <a:r>
              <a:rPr lang="en-US" sz="1851" dirty="0" err="1">
                <a:solidFill>
                  <a:srgbClr val="000000"/>
                </a:solidFill>
                <a:latin typeface="Bungee"/>
              </a:rPr>
              <a:t>sebagai</a:t>
            </a:r>
            <a:r>
              <a:rPr lang="en-US" sz="1851" dirty="0">
                <a:solidFill>
                  <a:srgbClr val="000000"/>
                </a:solidFill>
                <a:latin typeface="Bungee"/>
              </a:rPr>
              <a:t> </a:t>
            </a:r>
            <a:r>
              <a:rPr lang="en-US" sz="1851" dirty="0" err="1">
                <a:solidFill>
                  <a:srgbClr val="000000"/>
                </a:solidFill>
                <a:latin typeface="Bungee"/>
              </a:rPr>
              <a:t>berikut</a:t>
            </a:r>
            <a:r>
              <a:rPr lang="en-US" sz="1851" dirty="0">
                <a:solidFill>
                  <a:srgbClr val="000000"/>
                </a:solidFill>
                <a:latin typeface="Bungee"/>
              </a:rPr>
              <a:t> :</a:t>
            </a:r>
          </a:p>
          <a:p>
            <a:pPr>
              <a:lnSpc>
                <a:spcPts val="2592"/>
              </a:lnSpc>
            </a:pPr>
            <a:r>
              <a:rPr lang="en-US" sz="1851" dirty="0">
                <a:solidFill>
                  <a:srgbClr val="000000"/>
                </a:solidFill>
                <a:latin typeface="Bungee"/>
              </a:rPr>
              <a:t> 1) </a:t>
            </a:r>
            <a:r>
              <a:rPr lang="en-US" sz="1851" dirty="0" err="1">
                <a:solidFill>
                  <a:srgbClr val="000000"/>
                </a:solidFill>
                <a:latin typeface="Bungee"/>
              </a:rPr>
              <a:t>Kelas</a:t>
            </a:r>
            <a:r>
              <a:rPr lang="en-US" sz="1851" dirty="0">
                <a:solidFill>
                  <a:srgbClr val="000000"/>
                </a:solidFill>
                <a:latin typeface="Bungee"/>
              </a:rPr>
              <a:t> </a:t>
            </a:r>
            <a:r>
              <a:rPr lang="en-US" sz="1851" dirty="0" err="1">
                <a:solidFill>
                  <a:srgbClr val="000000"/>
                </a:solidFill>
                <a:latin typeface="Bungee"/>
              </a:rPr>
              <a:t>kejadian</a:t>
            </a:r>
            <a:r>
              <a:rPr lang="en-US" sz="1851" dirty="0">
                <a:solidFill>
                  <a:srgbClr val="000000"/>
                </a:solidFill>
                <a:latin typeface="Bungee"/>
              </a:rPr>
              <a:t> </a:t>
            </a:r>
            <a:r>
              <a:rPr lang="en-US" sz="1851" dirty="0" err="1">
                <a:solidFill>
                  <a:srgbClr val="000000"/>
                </a:solidFill>
                <a:latin typeface="Bungee"/>
              </a:rPr>
              <a:t>tingkat</a:t>
            </a:r>
            <a:r>
              <a:rPr lang="en-US" sz="1851" dirty="0">
                <a:solidFill>
                  <a:srgbClr val="000000"/>
                </a:solidFill>
                <a:latin typeface="Bungee"/>
              </a:rPr>
              <a:t> </a:t>
            </a:r>
            <a:r>
              <a:rPr lang="en-US" sz="1851" dirty="0" err="1">
                <a:solidFill>
                  <a:srgbClr val="000000"/>
                </a:solidFill>
                <a:latin typeface="Bungee"/>
              </a:rPr>
              <a:t>minat</a:t>
            </a:r>
            <a:r>
              <a:rPr lang="en-US" sz="1851" dirty="0">
                <a:solidFill>
                  <a:srgbClr val="000000"/>
                </a:solidFill>
                <a:latin typeface="Bungee"/>
              </a:rPr>
              <a:t> </a:t>
            </a:r>
            <a:r>
              <a:rPr lang="en-US" sz="1851" dirty="0" err="1">
                <a:solidFill>
                  <a:srgbClr val="000000"/>
                </a:solidFill>
                <a:latin typeface="Bungee"/>
              </a:rPr>
              <a:t>baca</a:t>
            </a:r>
            <a:r>
              <a:rPr lang="en-US" sz="1851" dirty="0">
                <a:solidFill>
                  <a:srgbClr val="000000"/>
                </a:solidFill>
                <a:latin typeface="Bungee"/>
              </a:rPr>
              <a:t> “Tinggi” P (X | Tingkat </a:t>
            </a:r>
            <a:r>
              <a:rPr lang="en-US" sz="1851" dirty="0" err="1">
                <a:solidFill>
                  <a:srgbClr val="000000"/>
                </a:solidFill>
                <a:latin typeface="Bungee"/>
              </a:rPr>
              <a:t>Minat</a:t>
            </a:r>
            <a:r>
              <a:rPr lang="en-US" sz="1851" dirty="0">
                <a:solidFill>
                  <a:srgbClr val="000000"/>
                </a:solidFill>
                <a:latin typeface="Bungee"/>
              </a:rPr>
              <a:t> Baca = “Tinggi”) x (X | Tingkat </a:t>
            </a:r>
            <a:r>
              <a:rPr lang="en-US" sz="1851" dirty="0" err="1">
                <a:solidFill>
                  <a:srgbClr val="000000"/>
                </a:solidFill>
                <a:latin typeface="Bungee"/>
              </a:rPr>
              <a:t>Minat</a:t>
            </a:r>
            <a:r>
              <a:rPr lang="en-US" sz="1851" dirty="0">
                <a:solidFill>
                  <a:srgbClr val="000000"/>
                </a:solidFill>
                <a:latin typeface="Bungee"/>
              </a:rPr>
              <a:t> Baca = “Tinggi”) 0,015232 x 25 / 50 = 0,007616</a:t>
            </a:r>
          </a:p>
          <a:p>
            <a:pPr>
              <a:lnSpc>
                <a:spcPts val="2592"/>
              </a:lnSpc>
            </a:pPr>
            <a:r>
              <a:rPr lang="en-US" sz="1851" dirty="0">
                <a:solidFill>
                  <a:srgbClr val="000000"/>
                </a:solidFill>
                <a:latin typeface="Bungee"/>
              </a:rPr>
              <a:t> 2) </a:t>
            </a:r>
            <a:r>
              <a:rPr lang="en-US" sz="1851" dirty="0" err="1">
                <a:solidFill>
                  <a:srgbClr val="000000"/>
                </a:solidFill>
                <a:latin typeface="Bungee"/>
              </a:rPr>
              <a:t>Kelas</a:t>
            </a:r>
            <a:r>
              <a:rPr lang="en-US" sz="1851" dirty="0">
                <a:solidFill>
                  <a:srgbClr val="000000"/>
                </a:solidFill>
                <a:latin typeface="Bungee"/>
              </a:rPr>
              <a:t> </a:t>
            </a:r>
            <a:r>
              <a:rPr lang="en-US" sz="1851" dirty="0" err="1">
                <a:solidFill>
                  <a:srgbClr val="000000"/>
                </a:solidFill>
                <a:latin typeface="Bungee"/>
              </a:rPr>
              <a:t>kejadian</a:t>
            </a:r>
            <a:r>
              <a:rPr lang="en-US" sz="1851" dirty="0">
                <a:solidFill>
                  <a:srgbClr val="000000"/>
                </a:solidFill>
                <a:latin typeface="Bungee"/>
              </a:rPr>
              <a:t> </a:t>
            </a:r>
            <a:r>
              <a:rPr lang="en-US" sz="1851" dirty="0" err="1">
                <a:solidFill>
                  <a:srgbClr val="000000"/>
                </a:solidFill>
                <a:latin typeface="Bungee"/>
              </a:rPr>
              <a:t>tingkat</a:t>
            </a:r>
            <a:r>
              <a:rPr lang="en-US" sz="1851" dirty="0">
                <a:solidFill>
                  <a:srgbClr val="000000"/>
                </a:solidFill>
                <a:latin typeface="Bungee"/>
              </a:rPr>
              <a:t> </a:t>
            </a:r>
            <a:r>
              <a:rPr lang="en-US" sz="1851" dirty="0" err="1">
                <a:solidFill>
                  <a:srgbClr val="000000"/>
                </a:solidFill>
                <a:latin typeface="Bungee"/>
              </a:rPr>
              <a:t>minat</a:t>
            </a:r>
            <a:r>
              <a:rPr lang="en-US" sz="1851" dirty="0">
                <a:solidFill>
                  <a:srgbClr val="000000"/>
                </a:solidFill>
                <a:latin typeface="Bungee"/>
              </a:rPr>
              <a:t> </a:t>
            </a:r>
            <a:r>
              <a:rPr lang="en-US" sz="1851" dirty="0" err="1">
                <a:solidFill>
                  <a:srgbClr val="000000"/>
                </a:solidFill>
                <a:latin typeface="Bungee"/>
              </a:rPr>
              <a:t>baca</a:t>
            </a:r>
            <a:r>
              <a:rPr lang="en-US" sz="1851" dirty="0">
                <a:solidFill>
                  <a:srgbClr val="000000"/>
                </a:solidFill>
                <a:latin typeface="Bungee"/>
              </a:rPr>
              <a:t> “</a:t>
            </a:r>
            <a:r>
              <a:rPr lang="en-US" sz="1851" dirty="0" err="1">
                <a:solidFill>
                  <a:srgbClr val="000000"/>
                </a:solidFill>
                <a:latin typeface="Bungee"/>
              </a:rPr>
              <a:t>Rendah</a:t>
            </a:r>
            <a:r>
              <a:rPr lang="en-US" sz="1851" dirty="0">
                <a:solidFill>
                  <a:srgbClr val="000000"/>
                </a:solidFill>
                <a:latin typeface="Bungee"/>
              </a:rPr>
              <a:t>” P (X | Tingkat </a:t>
            </a:r>
            <a:r>
              <a:rPr lang="en-US" sz="1851" dirty="0" err="1">
                <a:solidFill>
                  <a:srgbClr val="000000"/>
                </a:solidFill>
                <a:latin typeface="Bungee"/>
              </a:rPr>
              <a:t>Minat</a:t>
            </a:r>
            <a:r>
              <a:rPr lang="en-US" sz="1851" dirty="0">
                <a:solidFill>
                  <a:srgbClr val="000000"/>
                </a:solidFill>
                <a:latin typeface="Bungee"/>
              </a:rPr>
              <a:t> Baca = “</a:t>
            </a:r>
            <a:r>
              <a:rPr lang="en-US" sz="1851" dirty="0" err="1">
                <a:solidFill>
                  <a:srgbClr val="000000"/>
                </a:solidFill>
                <a:latin typeface="Bungee"/>
              </a:rPr>
              <a:t>Rendah</a:t>
            </a:r>
            <a:r>
              <a:rPr lang="en-US" sz="1851" dirty="0">
                <a:solidFill>
                  <a:srgbClr val="000000"/>
                </a:solidFill>
                <a:latin typeface="Bungee"/>
              </a:rPr>
              <a:t>”) x (X | Tingkat </a:t>
            </a:r>
            <a:r>
              <a:rPr lang="en-US" sz="1851" dirty="0" err="1">
                <a:solidFill>
                  <a:srgbClr val="000000"/>
                </a:solidFill>
                <a:latin typeface="Bungee"/>
              </a:rPr>
              <a:t>Minat</a:t>
            </a:r>
            <a:r>
              <a:rPr lang="en-US" sz="1851" dirty="0">
                <a:solidFill>
                  <a:srgbClr val="000000"/>
                </a:solidFill>
                <a:latin typeface="Bungee"/>
              </a:rPr>
              <a:t> Baca = “</a:t>
            </a:r>
            <a:r>
              <a:rPr lang="en-US" sz="1851" dirty="0" err="1">
                <a:solidFill>
                  <a:srgbClr val="000000"/>
                </a:solidFill>
                <a:latin typeface="Bungee"/>
              </a:rPr>
              <a:t>Rendah</a:t>
            </a:r>
            <a:r>
              <a:rPr lang="en-US" sz="1851" dirty="0">
                <a:solidFill>
                  <a:srgbClr val="000000"/>
                </a:solidFill>
                <a:latin typeface="Bungee"/>
              </a:rPr>
              <a:t>”) 0,006912 x 25 / 50 = 0,003456</a:t>
            </a:r>
          </a:p>
        </p:txBody>
      </p:sp>
      <p:sp>
        <p:nvSpPr>
          <p:cNvPr id="9" name="TextBox 9"/>
          <p:cNvSpPr txBox="1"/>
          <p:nvPr/>
        </p:nvSpPr>
        <p:spPr>
          <a:xfrm>
            <a:off x="-1143000" y="5876721"/>
            <a:ext cx="17897372" cy="1000723"/>
          </a:xfrm>
          <a:prstGeom prst="rect">
            <a:avLst/>
          </a:prstGeom>
        </p:spPr>
        <p:txBody>
          <a:bodyPr wrap="square" lIns="0" tIns="0" rIns="0" bIns="0" rtlCol="0" anchor="t">
            <a:spAutoFit/>
          </a:bodyPr>
          <a:lstStyle/>
          <a:p>
            <a:pPr marL="399730" lvl="1" indent="-199865">
              <a:lnSpc>
                <a:spcPts val="2592"/>
              </a:lnSpc>
              <a:buFont typeface="Arial"/>
              <a:buChar char="•"/>
            </a:pPr>
            <a:r>
              <a:rPr lang="en-US" sz="1851" dirty="0" err="1">
                <a:solidFill>
                  <a:srgbClr val="000000"/>
                </a:solidFill>
                <a:latin typeface="Bungee"/>
              </a:rPr>
              <a:t>Menentukan</a:t>
            </a:r>
            <a:r>
              <a:rPr lang="en-US" sz="1851" dirty="0">
                <a:solidFill>
                  <a:srgbClr val="000000"/>
                </a:solidFill>
                <a:latin typeface="Bungee"/>
              </a:rPr>
              <a:t> </a:t>
            </a:r>
            <a:r>
              <a:rPr lang="en-US" sz="1851" dirty="0" err="1">
                <a:solidFill>
                  <a:srgbClr val="000000"/>
                </a:solidFill>
                <a:latin typeface="Bungee"/>
              </a:rPr>
              <a:t>nilai</a:t>
            </a:r>
            <a:r>
              <a:rPr lang="en-US" sz="1851" dirty="0">
                <a:solidFill>
                  <a:srgbClr val="000000"/>
                </a:solidFill>
                <a:latin typeface="Bungee"/>
              </a:rPr>
              <a:t> </a:t>
            </a:r>
            <a:r>
              <a:rPr lang="en-US" sz="1851" dirty="0" err="1">
                <a:solidFill>
                  <a:srgbClr val="000000"/>
                </a:solidFill>
                <a:latin typeface="Bungee"/>
              </a:rPr>
              <a:t>probabilitas</a:t>
            </a:r>
            <a:r>
              <a:rPr lang="en-US" sz="1851" dirty="0">
                <a:solidFill>
                  <a:srgbClr val="000000"/>
                </a:solidFill>
                <a:latin typeface="Bungee"/>
              </a:rPr>
              <a:t> </a:t>
            </a:r>
            <a:r>
              <a:rPr lang="en-US" sz="1851" dirty="0" err="1">
                <a:solidFill>
                  <a:srgbClr val="000000"/>
                </a:solidFill>
                <a:latin typeface="Bungee"/>
              </a:rPr>
              <a:t>akhir</a:t>
            </a:r>
            <a:r>
              <a:rPr lang="en-US" sz="1851" dirty="0">
                <a:solidFill>
                  <a:srgbClr val="000000"/>
                </a:solidFill>
                <a:latin typeface="Bungee"/>
              </a:rPr>
              <a:t> </a:t>
            </a:r>
            <a:r>
              <a:rPr lang="en-US" sz="1851" dirty="0" err="1">
                <a:solidFill>
                  <a:srgbClr val="000000"/>
                </a:solidFill>
                <a:latin typeface="Bungee"/>
              </a:rPr>
              <a:t>terbesar</a:t>
            </a:r>
            <a:r>
              <a:rPr lang="en-US" sz="1851" dirty="0">
                <a:solidFill>
                  <a:srgbClr val="000000"/>
                </a:solidFill>
                <a:latin typeface="Bungee"/>
              </a:rPr>
              <a:t> </a:t>
            </a:r>
            <a:r>
              <a:rPr lang="en-US" sz="1851" dirty="0" err="1">
                <a:solidFill>
                  <a:srgbClr val="000000"/>
                </a:solidFill>
                <a:latin typeface="Bungee"/>
              </a:rPr>
              <a:t>dari</a:t>
            </a:r>
            <a:r>
              <a:rPr lang="en-US" sz="1851" dirty="0">
                <a:solidFill>
                  <a:srgbClr val="000000"/>
                </a:solidFill>
                <a:latin typeface="Bungee"/>
              </a:rPr>
              <a:t> </a:t>
            </a:r>
            <a:r>
              <a:rPr lang="en-US" sz="1851" dirty="0" err="1">
                <a:solidFill>
                  <a:srgbClr val="000000"/>
                </a:solidFill>
                <a:latin typeface="Bungee"/>
              </a:rPr>
              <a:t>setiap</a:t>
            </a:r>
            <a:r>
              <a:rPr lang="en-US" sz="1851" dirty="0">
                <a:solidFill>
                  <a:srgbClr val="000000"/>
                </a:solidFill>
                <a:latin typeface="Bungee"/>
              </a:rPr>
              <a:t> </a:t>
            </a:r>
            <a:r>
              <a:rPr lang="en-US" sz="1851" dirty="0" err="1">
                <a:solidFill>
                  <a:srgbClr val="000000"/>
                </a:solidFill>
                <a:latin typeface="Bungee"/>
              </a:rPr>
              <a:t>kelas</a:t>
            </a:r>
            <a:r>
              <a:rPr lang="en-US" sz="1851" dirty="0">
                <a:solidFill>
                  <a:srgbClr val="000000"/>
                </a:solidFill>
                <a:latin typeface="Bungee"/>
              </a:rPr>
              <a:t> </a:t>
            </a:r>
          </a:p>
          <a:p>
            <a:pPr>
              <a:lnSpc>
                <a:spcPts val="2592"/>
              </a:lnSpc>
            </a:pPr>
            <a:r>
              <a:rPr lang="en-US" sz="1851" dirty="0">
                <a:solidFill>
                  <a:srgbClr val="000000"/>
                </a:solidFill>
                <a:latin typeface="Bungee"/>
              </a:rPr>
              <a:t>Pada </a:t>
            </a:r>
            <a:r>
              <a:rPr lang="en-US" sz="1851" dirty="0" err="1">
                <a:solidFill>
                  <a:srgbClr val="000000"/>
                </a:solidFill>
                <a:latin typeface="Bungee"/>
              </a:rPr>
              <a:t>tahap</a:t>
            </a:r>
            <a:r>
              <a:rPr lang="en-US" sz="1851" dirty="0">
                <a:solidFill>
                  <a:srgbClr val="000000"/>
                </a:solidFill>
                <a:latin typeface="Bungee"/>
              </a:rPr>
              <a:t> </a:t>
            </a:r>
            <a:r>
              <a:rPr lang="en-US" sz="1851" dirty="0" err="1">
                <a:solidFill>
                  <a:srgbClr val="000000"/>
                </a:solidFill>
                <a:latin typeface="Bungee"/>
              </a:rPr>
              <a:t>terakhir</a:t>
            </a:r>
            <a:r>
              <a:rPr lang="en-US" sz="1851" dirty="0">
                <a:solidFill>
                  <a:srgbClr val="000000"/>
                </a:solidFill>
                <a:latin typeface="Bungee"/>
              </a:rPr>
              <a:t> </a:t>
            </a:r>
            <a:r>
              <a:rPr lang="en-US" sz="1851" dirty="0" err="1">
                <a:solidFill>
                  <a:srgbClr val="000000"/>
                </a:solidFill>
                <a:latin typeface="Bungee"/>
              </a:rPr>
              <a:t>ini</a:t>
            </a:r>
            <a:r>
              <a:rPr lang="en-US" sz="1851" dirty="0">
                <a:solidFill>
                  <a:srgbClr val="000000"/>
                </a:solidFill>
                <a:latin typeface="Bungee"/>
              </a:rPr>
              <a:t>, yang </a:t>
            </a:r>
            <a:r>
              <a:rPr lang="en-US" sz="1851" dirty="0" err="1">
                <a:solidFill>
                  <a:srgbClr val="000000"/>
                </a:solidFill>
                <a:latin typeface="Bungee"/>
              </a:rPr>
              <a:t>dilakukan</a:t>
            </a:r>
            <a:r>
              <a:rPr lang="en-US" sz="1851" dirty="0">
                <a:solidFill>
                  <a:srgbClr val="000000"/>
                </a:solidFill>
                <a:latin typeface="Bungee"/>
              </a:rPr>
              <a:t> </a:t>
            </a:r>
            <a:r>
              <a:rPr lang="en-US" sz="1851" dirty="0" err="1">
                <a:solidFill>
                  <a:srgbClr val="000000"/>
                </a:solidFill>
                <a:latin typeface="Bungee"/>
              </a:rPr>
              <a:t>hanya</a:t>
            </a:r>
            <a:r>
              <a:rPr lang="en-US" sz="1851" dirty="0">
                <a:solidFill>
                  <a:srgbClr val="000000"/>
                </a:solidFill>
                <a:latin typeface="Bungee"/>
              </a:rPr>
              <a:t> </a:t>
            </a:r>
            <a:r>
              <a:rPr lang="en-US" sz="1851" dirty="0" err="1">
                <a:solidFill>
                  <a:srgbClr val="000000"/>
                </a:solidFill>
                <a:latin typeface="Bungee"/>
              </a:rPr>
              <a:t>membandingkan</a:t>
            </a:r>
            <a:r>
              <a:rPr lang="en-US" sz="1851" dirty="0">
                <a:solidFill>
                  <a:srgbClr val="000000"/>
                </a:solidFill>
                <a:latin typeface="Bungee"/>
              </a:rPr>
              <a:t> </a:t>
            </a:r>
            <a:r>
              <a:rPr lang="en-US" sz="1851" dirty="0" err="1">
                <a:solidFill>
                  <a:srgbClr val="000000"/>
                </a:solidFill>
                <a:latin typeface="Bungee"/>
              </a:rPr>
              <a:t>hasil</a:t>
            </a:r>
            <a:r>
              <a:rPr lang="en-US" sz="1851" dirty="0">
                <a:solidFill>
                  <a:srgbClr val="000000"/>
                </a:solidFill>
                <a:latin typeface="Bungee"/>
              </a:rPr>
              <a:t> </a:t>
            </a:r>
            <a:r>
              <a:rPr lang="en-US" sz="1851" dirty="0" err="1">
                <a:solidFill>
                  <a:srgbClr val="000000"/>
                </a:solidFill>
                <a:latin typeface="Bungee"/>
              </a:rPr>
              <a:t>akhir</a:t>
            </a:r>
            <a:r>
              <a:rPr lang="en-US" sz="1851" dirty="0">
                <a:solidFill>
                  <a:srgbClr val="000000"/>
                </a:solidFill>
                <a:latin typeface="Bungee"/>
              </a:rPr>
              <a:t> </a:t>
            </a:r>
            <a:r>
              <a:rPr lang="en-US" sz="1851" dirty="0" err="1">
                <a:solidFill>
                  <a:srgbClr val="000000"/>
                </a:solidFill>
                <a:latin typeface="Bungee"/>
              </a:rPr>
              <a:t>dari</a:t>
            </a:r>
            <a:r>
              <a:rPr lang="en-US" sz="1851" dirty="0">
                <a:solidFill>
                  <a:srgbClr val="000000"/>
                </a:solidFill>
                <a:latin typeface="Bungee"/>
              </a:rPr>
              <a:t> </a:t>
            </a:r>
            <a:r>
              <a:rPr lang="en-US" sz="1851" dirty="0" err="1">
                <a:solidFill>
                  <a:srgbClr val="000000"/>
                </a:solidFill>
                <a:latin typeface="Bungee"/>
              </a:rPr>
              <a:t>setiap</a:t>
            </a:r>
            <a:r>
              <a:rPr lang="en-US" sz="1851" dirty="0">
                <a:solidFill>
                  <a:srgbClr val="000000"/>
                </a:solidFill>
                <a:latin typeface="Bungee"/>
              </a:rPr>
              <a:t> </a:t>
            </a:r>
            <a:r>
              <a:rPr lang="en-US" sz="1851" dirty="0" err="1">
                <a:solidFill>
                  <a:srgbClr val="000000"/>
                </a:solidFill>
                <a:latin typeface="Bungee"/>
              </a:rPr>
              <a:t>kelas</a:t>
            </a:r>
            <a:r>
              <a:rPr lang="en-US" sz="1851" dirty="0">
                <a:solidFill>
                  <a:srgbClr val="000000"/>
                </a:solidFill>
                <a:latin typeface="Bungee"/>
              </a:rPr>
              <a:t>. Hasil </a:t>
            </a:r>
            <a:r>
              <a:rPr lang="en-US" sz="1851" dirty="0" err="1">
                <a:solidFill>
                  <a:srgbClr val="000000"/>
                </a:solidFill>
                <a:latin typeface="Bungee"/>
              </a:rPr>
              <a:t>atau</a:t>
            </a:r>
            <a:r>
              <a:rPr lang="en-US" sz="1851" dirty="0">
                <a:solidFill>
                  <a:srgbClr val="000000"/>
                </a:solidFill>
                <a:latin typeface="Bungee"/>
              </a:rPr>
              <a:t> </a:t>
            </a:r>
            <a:r>
              <a:rPr lang="en-US" sz="1851" dirty="0" err="1">
                <a:solidFill>
                  <a:srgbClr val="000000"/>
                </a:solidFill>
                <a:latin typeface="Bungee"/>
              </a:rPr>
              <a:t>keputusan</a:t>
            </a:r>
            <a:r>
              <a:rPr lang="en-US" sz="1851" dirty="0">
                <a:solidFill>
                  <a:srgbClr val="000000"/>
                </a:solidFill>
                <a:latin typeface="Bungee"/>
              </a:rPr>
              <a:t> yang </a:t>
            </a:r>
            <a:r>
              <a:rPr lang="en-US" sz="1851" dirty="0" err="1">
                <a:solidFill>
                  <a:srgbClr val="000000"/>
                </a:solidFill>
                <a:latin typeface="Bungee"/>
              </a:rPr>
              <a:t>diambil</a:t>
            </a:r>
            <a:r>
              <a:rPr lang="en-US" sz="1851" dirty="0">
                <a:solidFill>
                  <a:srgbClr val="000000"/>
                </a:solidFill>
                <a:latin typeface="Bungee"/>
              </a:rPr>
              <a:t> </a:t>
            </a:r>
            <a:r>
              <a:rPr lang="en-US" sz="1851" dirty="0" err="1">
                <a:solidFill>
                  <a:srgbClr val="000000"/>
                </a:solidFill>
                <a:latin typeface="Bungee"/>
              </a:rPr>
              <a:t>adalah</a:t>
            </a:r>
            <a:r>
              <a:rPr lang="en-US" sz="1851" dirty="0">
                <a:solidFill>
                  <a:srgbClr val="000000"/>
                </a:solidFill>
                <a:latin typeface="Bungee"/>
              </a:rPr>
              <a:t> </a:t>
            </a:r>
            <a:r>
              <a:rPr lang="en-US" sz="1851" dirty="0" err="1">
                <a:solidFill>
                  <a:srgbClr val="000000"/>
                </a:solidFill>
                <a:latin typeface="Bungee"/>
              </a:rPr>
              <a:t>hasil</a:t>
            </a:r>
            <a:r>
              <a:rPr lang="en-US" sz="1851" dirty="0">
                <a:solidFill>
                  <a:srgbClr val="000000"/>
                </a:solidFill>
                <a:latin typeface="Bungee"/>
              </a:rPr>
              <a:t> yang paling </a:t>
            </a:r>
            <a:r>
              <a:rPr lang="en-US" sz="1851" dirty="0" err="1">
                <a:solidFill>
                  <a:srgbClr val="000000"/>
                </a:solidFill>
                <a:latin typeface="Bungee"/>
              </a:rPr>
              <a:t>besar</a:t>
            </a:r>
            <a:r>
              <a:rPr lang="en-US" sz="1851" dirty="0">
                <a:solidFill>
                  <a:srgbClr val="000000"/>
                </a:solidFill>
                <a:latin typeface="Bungee"/>
              </a:rPr>
              <a:t>. </a:t>
            </a:r>
            <a:r>
              <a:rPr lang="en-US" sz="1851" dirty="0" err="1">
                <a:solidFill>
                  <a:srgbClr val="000000"/>
                </a:solidFill>
                <a:latin typeface="Bungee"/>
              </a:rPr>
              <a:t>Untuk</a:t>
            </a:r>
            <a:r>
              <a:rPr lang="en-US" sz="1851" dirty="0">
                <a:solidFill>
                  <a:srgbClr val="000000"/>
                </a:solidFill>
                <a:latin typeface="Bungee"/>
              </a:rPr>
              <a:t> data </a:t>
            </a:r>
            <a:r>
              <a:rPr lang="en-US" sz="1851" dirty="0" err="1">
                <a:solidFill>
                  <a:srgbClr val="000000"/>
                </a:solidFill>
                <a:latin typeface="Bungee"/>
              </a:rPr>
              <a:t>diatas</a:t>
            </a:r>
            <a:r>
              <a:rPr lang="en-US" sz="1851" dirty="0">
                <a:solidFill>
                  <a:srgbClr val="000000"/>
                </a:solidFill>
                <a:latin typeface="Bungee"/>
              </a:rPr>
              <a:t>, </a:t>
            </a:r>
            <a:r>
              <a:rPr lang="en-US" sz="1851" dirty="0" err="1">
                <a:solidFill>
                  <a:srgbClr val="000000"/>
                </a:solidFill>
                <a:latin typeface="Bungee"/>
              </a:rPr>
              <a:t>maka</a:t>
            </a:r>
            <a:r>
              <a:rPr lang="en-US" sz="1851" dirty="0">
                <a:solidFill>
                  <a:srgbClr val="000000"/>
                </a:solidFill>
                <a:latin typeface="Bungee"/>
              </a:rPr>
              <a:t> </a:t>
            </a:r>
            <a:r>
              <a:rPr lang="en-US" sz="1851" dirty="0" err="1">
                <a:solidFill>
                  <a:srgbClr val="000000"/>
                </a:solidFill>
                <a:latin typeface="Bungee"/>
              </a:rPr>
              <a:t>hasilnya</a:t>
            </a:r>
            <a:r>
              <a:rPr lang="en-US" sz="1851" dirty="0">
                <a:solidFill>
                  <a:srgbClr val="000000"/>
                </a:solidFill>
                <a:latin typeface="Bungee"/>
              </a:rPr>
              <a:t> </a:t>
            </a:r>
            <a:r>
              <a:rPr lang="en-US" sz="1851" dirty="0" err="1">
                <a:solidFill>
                  <a:srgbClr val="000000"/>
                </a:solidFill>
                <a:latin typeface="Bungee"/>
              </a:rPr>
              <a:t>adalah</a:t>
            </a:r>
            <a:r>
              <a:rPr lang="en-US" sz="1851" dirty="0">
                <a:solidFill>
                  <a:srgbClr val="000000"/>
                </a:solidFill>
                <a:latin typeface="Bungee"/>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Freeform 2"/>
          <p:cNvSpPr/>
          <p:nvPr/>
        </p:nvSpPr>
        <p:spPr>
          <a:xfrm>
            <a:off x="-440129" y="-466326"/>
            <a:ext cx="10990267" cy="10990267"/>
          </a:xfrm>
          <a:custGeom>
            <a:avLst/>
            <a:gdLst/>
            <a:ahLst/>
            <a:cxnLst/>
            <a:rect l="l" t="t" r="r" b="b"/>
            <a:pathLst>
              <a:path w="10990267" h="10990267">
                <a:moveTo>
                  <a:pt x="0" y="0"/>
                </a:moveTo>
                <a:lnTo>
                  <a:pt x="10990267" y="0"/>
                </a:lnTo>
                <a:lnTo>
                  <a:pt x="10990267" y="10990268"/>
                </a:lnTo>
                <a:lnTo>
                  <a:pt x="0" y="10990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10550138" y="-130919"/>
            <a:ext cx="11162635" cy="11162635"/>
          </a:xfrm>
          <a:custGeom>
            <a:avLst/>
            <a:gdLst/>
            <a:ahLst/>
            <a:cxnLst/>
            <a:rect l="l" t="t" r="r" b="b"/>
            <a:pathLst>
              <a:path w="11162635" h="11162635">
                <a:moveTo>
                  <a:pt x="0" y="0"/>
                </a:moveTo>
                <a:lnTo>
                  <a:pt x="11162635" y="0"/>
                </a:lnTo>
                <a:lnTo>
                  <a:pt x="11162635" y="11162635"/>
                </a:lnTo>
                <a:lnTo>
                  <a:pt x="0" y="11162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a:off x="298493" y="1874535"/>
            <a:ext cx="10251646" cy="7801989"/>
          </a:xfrm>
          <a:custGeom>
            <a:avLst/>
            <a:gdLst/>
            <a:ahLst/>
            <a:cxnLst/>
            <a:rect l="l" t="t" r="r" b="b"/>
            <a:pathLst>
              <a:path w="10251646" h="6132348">
                <a:moveTo>
                  <a:pt x="0" y="0"/>
                </a:moveTo>
                <a:lnTo>
                  <a:pt x="10251645" y="0"/>
                </a:lnTo>
                <a:lnTo>
                  <a:pt x="10251645" y="6132348"/>
                </a:lnTo>
                <a:lnTo>
                  <a:pt x="0" y="61323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5" name="Freeform 5"/>
          <p:cNvSpPr/>
          <p:nvPr/>
        </p:nvSpPr>
        <p:spPr>
          <a:xfrm>
            <a:off x="10815544" y="5302261"/>
            <a:ext cx="7312600" cy="4374264"/>
          </a:xfrm>
          <a:custGeom>
            <a:avLst/>
            <a:gdLst/>
            <a:ahLst/>
            <a:cxnLst/>
            <a:rect l="l" t="t" r="r" b="b"/>
            <a:pathLst>
              <a:path w="7312600" h="4374264">
                <a:moveTo>
                  <a:pt x="0" y="0"/>
                </a:moveTo>
                <a:lnTo>
                  <a:pt x="7312600" y="0"/>
                </a:lnTo>
                <a:lnTo>
                  <a:pt x="7312600" y="4374264"/>
                </a:lnTo>
                <a:lnTo>
                  <a:pt x="0" y="43742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6" name="Freeform 6"/>
          <p:cNvSpPr/>
          <p:nvPr/>
        </p:nvSpPr>
        <p:spPr>
          <a:xfrm>
            <a:off x="3294632" y="464221"/>
            <a:ext cx="3828792" cy="1628977"/>
          </a:xfrm>
          <a:custGeom>
            <a:avLst/>
            <a:gdLst/>
            <a:ahLst/>
            <a:cxnLst/>
            <a:rect l="l" t="t" r="r" b="b"/>
            <a:pathLst>
              <a:path w="3828792" h="1628977">
                <a:moveTo>
                  <a:pt x="0" y="0"/>
                </a:moveTo>
                <a:lnTo>
                  <a:pt x="3828793" y="0"/>
                </a:lnTo>
                <a:lnTo>
                  <a:pt x="3828793" y="1628978"/>
                </a:lnTo>
                <a:lnTo>
                  <a:pt x="0" y="16289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7" name="Freeform 7"/>
          <p:cNvSpPr/>
          <p:nvPr/>
        </p:nvSpPr>
        <p:spPr>
          <a:xfrm>
            <a:off x="1851571" y="4672351"/>
            <a:ext cx="7482805" cy="4524307"/>
          </a:xfrm>
          <a:custGeom>
            <a:avLst/>
            <a:gdLst/>
            <a:ahLst/>
            <a:cxnLst/>
            <a:rect l="l" t="t" r="r" b="b"/>
            <a:pathLst>
              <a:path w="5641438" h="2971530">
                <a:moveTo>
                  <a:pt x="0" y="0"/>
                </a:moveTo>
                <a:lnTo>
                  <a:pt x="5641438" y="0"/>
                </a:lnTo>
                <a:lnTo>
                  <a:pt x="5641438" y="2971529"/>
                </a:lnTo>
                <a:lnTo>
                  <a:pt x="0" y="2971529"/>
                </a:lnTo>
                <a:lnTo>
                  <a:pt x="0" y="0"/>
                </a:lnTo>
                <a:close/>
              </a:path>
            </a:pathLst>
          </a:custGeom>
          <a:blipFill>
            <a:blip r:embed="rId10"/>
            <a:stretch>
              <a:fillRect/>
            </a:stretch>
          </a:blipFill>
        </p:spPr>
        <p:txBody>
          <a:bodyPr/>
          <a:lstStyle/>
          <a:p>
            <a:endParaRPr lang="en-ID" dirty="0"/>
          </a:p>
        </p:txBody>
      </p:sp>
      <p:sp>
        <p:nvSpPr>
          <p:cNvPr id="8" name="TextBox 8"/>
          <p:cNvSpPr txBox="1"/>
          <p:nvPr/>
        </p:nvSpPr>
        <p:spPr>
          <a:xfrm>
            <a:off x="1624488" y="1366760"/>
            <a:ext cx="6933298" cy="580561"/>
          </a:xfrm>
          <a:prstGeom prst="rect">
            <a:avLst/>
          </a:prstGeom>
        </p:spPr>
        <p:txBody>
          <a:bodyPr lIns="0" tIns="0" rIns="0" bIns="0" rtlCol="0" anchor="t">
            <a:spAutoFit/>
          </a:bodyPr>
          <a:lstStyle/>
          <a:p>
            <a:pPr algn="ctr">
              <a:lnSpc>
                <a:spcPts val="4750"/>
              </a:lnSpc>
            </a:pPr>
            <a:r>
              <a:rPr lang="en-US" sz="3393" dirty="0">
                <a:solidFill>
                  <a:srgbClr val="FFDF22"/>
                </a:solidFill>
                <a:latin typeface="Genty"/>
              </a:rPr>
              <a:t>PEMBAHASAN</a:t>
            </a:r>
          </a:p>
        </p:txBody>
      </p:sp>
      <p:sp>
        <p:nvSpPr>
          <p:cNvPr id="9" name="TextBox 9"/>
          <p:cNvSpPr txBox="1"/>
          <p:nvPr/>
        </p:nvSpPr>
        <p:spPr>
          <a:xfrm>
            <a:off x="814756" y="2525926"/>
            <a:ext cx="8832086" cy="2000548"/>
          </a:xfrm>
          <a:prstGeom prst="rect">
            <a:avLst/>
          </a:prstGeom>
        </p:spPr>
        <p:txBody>
          <a:bodyPr lIns="0" tIns="0" rIns="0" bIns="0" rtlCol="0" anchor="t">
            <a:spAutoFit/>
          </a:bodyPr>
          <a:lstStyle/>
          <a:p>
            <a:pPr>
              <a:lnSpc>
                <a:spcPts val="2592"/>
              </a:lnSpc>
            </a:pPr>
            <a:r>
              <a:rPr lang="en-US" sz="1851" dirty="0">
                <a:solidFill>
                  <a:srgbClr val="000000"/>
                </a:solidFill>
                <a:latin typeface="Bungee"/>
              </a:rPr>
              <a:t>Pada </a:t>
            </a:r>
            <a:r>
              <a:rPr lang="en-US" sz="1851" dirty="0" err="1">
                <a:solidFill>
                  <a:srgbClr val="000000"/>
                </a:solidFill>
                <a:latin typeface="Bungee"/>
              </a:rPr>
              <a:t>tahap</a:t>
            </a:r>
            <a:r>
              <a:rPr lang="en-US" sz="1851" dirty="0">
                <a:solidFill>
                  <a:srgbClr val="000000"/>
                </a:solidFill>
                <a:latin typeface="Bungee"/>
              </a:rPr>
              <a:t> </a:t>
            </a:r>
            <a:r>
              <a:rPr lang="en-US" sz="1851" dirty="0" err="1">
                <a:solidFill>
                  <a:srgbClr val="000000"/>
                </a:solidFill>
                <a:latin typeface="Bungee"/>
              </a:rPr>
              <a:t>ini</a:t>
            </a:r>
            <a:r>
              <a:rPr lang="en-US" sz="1851" dirty="0">
                <a:solidFill>
                  <a:srgbClr val="000000"/>
                </a:solidFill>
                <a:latin typeface="Bungee"/>
              </a:rPr>
              <a:t> </a:t>
            </a:r>
            <a:r>
              <a:rPr lang="en-US" sz="1851" dirty="0" err="1">
                <a:solidFill>
                  <a:srgbClr val="000000"/>
                </a:solidFill>
                <a:latin typeface="Bungee"/>
              </a:rPr>
              <a:t>dilakukan</a:t>
            </a:r>
            <a:r>
              <a:rPr lang="en-US" sz="1851" dirty="0">
                <a:solidFill>
                  <a:srgbClr val="000000"/>
                </a:solidFill>
                <a:latin typeface="Bungee"/>
              </a:rPr>
              <a:t> </a:t>
            </a:r>
            <a:r>
              <a:rPr lang="en-US" sz="1851" dirty="0" err="1">
                <a:solidFill>
                  <a:srgbClr val="000000"/>
                </a:solidFill>
                <a:latin typeface="Bungee"/>
              </a:rPr>
              <a:t>pengukuran</a:t>
            </a:r>
            <a:r>
              <a:rPr lang="en-US" sz="1851" dirty="0">
                <a:solidFill>
                  <a:srgbClr val="000000"/>
                </a:solidFill>
                <a:latin typeface="Bungee"/>
              </a:rPr>
              <a:t> </a:t>
            </a:r>
            <a:r>
              <a:rPr lang="en-US" sz="1851" dirty="0" err="1">
                <a:solidFill>
                  <a:srgbClr val="000000"/>
                </a:solidFill>
                <a:latin typeface="Bungee"/>
              </a:rPr>
              <a:t>keakuratan</a:t>
            </a:r>
            <a:r>
              <a:rPr lang="en-US" sz="1851" dirty="0">
                <a:solidFill>
                  <a:srgbClr val="000000"/>
                </a:solidFill>
                <a:latin typeface="Bungee"/>
              </a:rPr>
              <a:t> </a:t>
            </a:r>
            <a:r>
              <a:rPr lang="en-US" sz="1851" dirty="0" err="1">
                <a:solidFill>
                  <a:srgbClr val="000000"/>
                </a:solidFill>
                <a:latin typeface="Bungee"/>
              </a:rPr>
              <a:t>antara</a:t>
            </a:r>
            <a:r>
              <a:rPr lang="en-US" sz="1851" dirty="0">
                <a:solidFill>
                  <a:srgbClr val="000000"/>
                </a:solidFill>
                <a:latin typeface="Bungee"/>
              </a:rPr>
              <a:t> </a:t>
            </a:r>
            <a:r>
              <a:rPr lang="en-US" sz="1851" dirty="0" err="1">
                <a:solidFill>
                  <a:srgbClr val="000000"/>
                </a:solidFill>
                <a:latin typeface="Bungee"/>
              </a:rPr>
              <a:t>hasil</a:t>
            </a:r>
            <a:r>
              <a:rPr lang="en-US" sz="1851" dirty="0">
                <a:solidFill>
                  <a:srgbClr val="000000"/>
                </a:solidFill>
                <a:latin typeface="Bungee"/>
              </a:rPr>
              <a:t> yang </a:t>
            </a:r>
            <a:r>
              <a:rPr lang="en-US" sz="1851" dirty="0" err="1">
                <a:solidFill>
                  <a:srgbClr val="000000"/>
                </a:solidFill>
                <a:latin typeface="Bungee"/>
              </a:rPr>
              <a:t>diperoleh</a:t>
            </a:r>
            <a:r>
              <a:rPr lang="en-US" sz="1851" dirty="0">
                <a:solidFill>
                  <a:srgbClr val="000000"/>
                </a:solidFill>
                <a:latin typeface="Bungee"/>
              </a:rPr>
              <a:t> </a:t>
            </a:r>
            <a:r>
              <a:rPr lang="en-US" sz="1851" dirty="0" err="1">
                <a:solidFill>
                  <a:srgbClr val="000000"/>
                </a:solidFill>
                <a:latin typeface="Bungee"/>
              </a:rPr>
              <a:t>menggunakan</a:t>
            </a:r>
            <a:r>
              <a:rPr lang="en-US" sz="1851" dirty="0">
                <a:solidFill>
                  <a:srgbClr val="000000"/>
                </a:solidFill>
                <a:latin typeface="Bungee"/>
              </a:rPr>
              <a:t> confusion matrix. </a:t>
            </a:r>
            <a:r>
              <a:rPr lang="en-US" sz="1851" dirty="0" err="1">
                <a:solidFill>
                  <a:srgbClr val="000000"/>
                </a:solidFill>
                <a:latin typeface="Bungee"/>
              </a:rPr>
              <a:t>Pengukuran</a:t>
            </a:r>
            <a:r>
              <a:rPr lang="en-US" sz="1851" dirty="0">
                <a:solidFill>
                  <a:srgbClr val="000000"/>
                </a:solidFill>
                <a:latin typeface="Bungee"/>
              </a:rPr>
              <a:t> </a:t>
            </a:r>
            <a:r>
              <a:rPr lang="en-US" sz="1851" dirty="0" err="1">
                <a:solidFill>
                  <a:srgbClr val="000000"/>
                </a:solidFill>
                <a:latin typeface="Bungee"/>
              </a:rPr>
              <a:t>aturan</a:t>
            </a:r>
            <a:r>
              <a:rPr lang="en-US" sz="1851" dirty="0">
                <a:solidFill>
                  <a:srgbClr val="000000"/>
                </a:solidFill>
                <a:latin typeface="Bungee"/>
              </a:rPr>
              <a:t> </a:t>
            </a:r>
            <a:r>
              <a:rPr lang="en-US" sz="1851" dirty="0" err="1">
                <a:solidFill>
                  <a:srgbClr val="000000"/>
                </a:solidFill>
                <a:latin typeface="Bungee"/>
              </a:rPr>
              <a:t>dilakukan</a:t>
            </a:r>
            <a:r>
              <a:rPr lang="en-US" sz="1851" dirty="0">
                <a:solidFill>
                  <a:srgbClr val="000000"/>
                </a:solidFill>
                <a:latin typeface="Bungee"/>
              </a:rPr>
              <a:t> </a:t>
            </a:r>
            <a:r>
              <a:rPr lang="en-US" sz="1851" dirty="0" err="1">
                <a:solidFill>
                  <a:srgbClr val="000000"/>
                </a:solidFill>
                <a:latin typeface="Bungee"/>
              </a:rPr>
              <a:t>dengan</a:t>
            </a:r>
            <a:r>
              <a:rPr lang="en-US" sz="1851" dirty="0">
                <a:solidFill>
                  <a:srgbClr val="000000"/>
                </a:solidFill>
                <a:latin typeface="Bungee"/>
              </a:rPr>
              <a:t> </a:t>
            </a:r>
            <a:r>
              <a:rPr lang="en-US" sz="1851" dirty="0" err="1">
                <a:solidFill>
                  <a:srgbClr val="000000"/>
                </a:solidFill>
                <a:latin typeface="Bungee"/>
              </a:rPr>
              <a:t>membandingkan</a:t>
            </a:r>
            <a:r>
              <a:rPr lang="en-US" sz="1851" dirty="0">
                <a:solidFill>
                  <a:srgbClr val="000000"/>
                </a:solidFill>
                <a:latin typeface="Bungee"/>
              </a:rPr>
              <a:t> </a:t>
            </a:r>
            <a:r>
              <a:rPr lang="en-US" sz="1851" dirty="0" err="1">
                <a:solidFill>
                  <a:srgbClr val="000000"/>
                </a:solidFill>
                <a:latin typeface="Bungee"/>
              </a:rPr>
              <a:t>hasil</a:t>
            </a:r>
            <a:r>
              <a:rPr lang="en-US" sz="1851" dirty="0">
                <a:solidFill>
                  <a:srgbClr val="000000"/>
                </a:solidFill>
                <a:latin typeface="Bungee"/>
              </a:rPr>
              <a:t> </a:t>
            </a:r>
            <a:r>
              <a:rPr lang="en-US" sz="1851" dirty="0" err="1">
                <a:solidFill>
                  <a:srgbClr val="000000"/>
                </a:solidFill>
                <a:latin typeface="Bungee"/>
              </a:rPr>
              <a:t>prediksi</a:t>
            </a:r>
            <a:r>
              <a:rPr lang="en-US" sz="1851" dirty="0">
                <a:solidFill>
                  <a:srgbClr val="000000"/>
                </a:solidFill>
                <a:latin typeface="Bungee"/>
              </a:rPr>
              <a:t> data </a:t>
            </a:r>
            <a:r>
              <a:rPr lang="en-US" sz="1851" dirty="0" err="1">
                <a:solidFill>
                  <a:srgbClr val="000000"/>
                </a:solidFill>
                <a:latin typeface="Bungee"/>
              </a:rPr>
              <a:t>latih</a:t>
            </a:r>
            <a:r>
              <a:rPr lang="en-US" sz="1851" dirty="0">
                <a:solidFill>
                  <a:srgbClr val="000000"/>
                </a:solidFill>
                <a:latin typeface="Bungee"/>
              </a:rPr>
              <a:t> </a:t>
            </a:r>
            <a:r>
              <a:rPr lang="en-US" sz="1851" dirty="0" err="1">
                <a:solidFill>
                  <a:srgbClr val="000000"/>
                </a:solidFill>
                <a:latin typeface="Bungee"/>
              </a:rPr>
              <a:t>berdasarkan</a:t>
            </a:r>
            <a:r>
              <a:rPr lang="en-US" sz="1851" dirty="0">
                <a:solidFill>
                  <a:srgbClr val="000000"/>
                </a:solidFill>
                <a:latin typeface="Bungee"/>
              </a:rPr>
              <a:t> variable yang </a:t>
            </a:r>
            <a:r>
              <a:rPr lang="en-US" sz="1851" dirty="0" err="1">
                <a:solidFill>
                  <a:srgbClr val="000000"/>
                </a:solidFill>
                <a:latin typeface="Bungee"/>
              </a:rPr>
              <a:t>telah</a:t>
            </a:r>
            <a:r>
              <a:rPr lang="en-US" sz="1851" dirty="0">
                <a:solidFill>
                  <a:srgbClr val="000000"/>
                </a:solidFill>
                <a:latin typeface="Bungee"/>
              </a:rPr>
              <a:t> </a:t>
            </a:r>
            <a:r>
              <a:rPr lang="en-US" sz="1851" dirty="0" err="1">
                <a:solidFill>
                  <a:srgbClr val="000000"/>
                </a:solidFill>
                <a:latin typeface="Bungee"/>
              </a:rPr>
              <a:t>ditentukan</a:t>
            </a:r>
            <a:r>
              <a:rPr lang="en-US" sz="1851" dirty="0">
                <a:solidFill>
                  <a:srgbClr val="000000"/>
                </a:solidFill>
                <a:latin typeface="Bungee"/>
              </a:rPr>
              <a:t> </a:t>
            </a:r>
            <a:r>
              <a:rPr lang="en-US" sz="1851" dirty="0" err="1">
                <a:solidFill>
                  <a:srgbClr val="000000"/>
                </a:solidFill>
                <a:latin typeface="Bungee"/>
              </a:rPr>
              <a:t>dengan</a:t>
            </a:r>
            <a:r>
              <a:rPr lang="en-US" sz="1851" dirty="0">
                <a:solidFill>
                  <a:srgbClr val="000000"/>
                </a:solidFill>
                <a:latin typeface="Bungee"/>
              </a:rPr>
              <a:t> data yang </a:t>
            </a:r>
            <a:r>
              <a:rPr lang="en-US" sz="1851" dirty="0" err="1">
                <a:solidFill>
                  <a:srgbClr val="000000"/>
                </a:solidFill>
                <a:latin typeface="Bungee"/>
              </a:rPr>
              <a:t>seharusnya</a:t>
            </a:r>
            <a:r>
              <a:rPr lang="en-US" sz="1851" dirty="0">
                <a:solidFill>
                  <a:srgbClr val="000000"/>
                </a:solidFill>
                <a:latin typeface="Bungee"/>
              </a:rPr>
              <a:t> yang </a:t>
            </a:r>
            <a:r>
              <a:rPr lang="en-US" sz="1851" dirty="0" err="1">
                <a:solidFill>
                  <a:srgbClr val="000000"/>
                </a:solidFill>
                <a:latin typeface="Bungee"/>
              </a:rPr>
              <a:t>merupakan</a:t>
            </a:r>
            <a:r>
              <a:rPr lang="en-US" sz="1851" dirty="0">
                <a:solidFill>
                  <a:srgbClr val="000000"/>
                </a:solidFill>
                <a:latin typeface="Bungee"/>
              </a:rPr>
              <a:t> data </a:t>
            </a:r>
            <a:r>
              <a:rPr lang="en-US" sz="1851" dirty="0" err="1">
                <a:solidFill>
                  <a:srgbClr val="000000"/>
                </a:solidFill>
                <a:latin typeface="Bungee"/>
              </a:rPr>
              <a:t>nyata</a:t>
            </a:r>
            <a:r>
              <a:rPr lang="en-US" sz="1851" dirty="0">
                <a:solidFill>
                  <a:srgbClr val="000000"/>
                </a:solidFill>
                <a:latin typeface="Bungee"/>
              </a:rPr>
              <a:t>.</a:t>
            </a:r>
          </a:p>
        </p:txBody>
      </p:sp>
      <p:sp>
        <p:nvSpPr>
          <p:cNvPr id="10" name="Freeform 10"/>
          <p:cNvSpPr/>
          <p:nvPr/>
        </p:nvSpPr>
        <p:spPr>
          <a:xfrm>
            <a:off x="12424745" y="3821421"/>
            <a:ext cx="3828792" cy="1628977"/>
          </a:xfrm>
          <a:custGeom>
            <a:avLst/>
            <a:gdLst/>
            <a:ahLst/>
            <a:cxnLst/>
            <a:rect l="l" t="t" r="r" b="b"/>
            <a:pathLst>
              <a:path w="3828792" h="1628977">
                <a:moveTo>
                  <a:pt x="0" y="0"/>
                </a:moveTo>
                <a:lnTo>
                  <a:pt x="3828792" y="0"/>
                </a:lnTo>
                <a:lnTo>
                  <a:pt x="3828792" y="1628977"/>
                </a:lnTo>
                <a:lnTo>
                  <a:pt x="0" y="16289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D"/>
          </a:p>
        </p:txBody>
      </p:sp>
      <p:sp>
        <p:nvSpPr>
          <p:cNvPr id="11" name="TextBox 11"/>
          <p:cNvSpPr txBox="1"/>
          <p:nvPr/>
        </p:nvSpPr>
        <p:spPr>
          <a:xfrm>
            <a:off x="10872492" y="4688680"/>
            <a:ext cx="6933298" cy="613581"/>
          </a:xfrm>
          <a:prstGeom prst="rect">
            <a:avLst/>
          </a:prstGeom>
        </p:spPr>
        <p:txBody>
          <a:bodyPr lIns="0" tIns="0" rIns="0" bIns="0" rtlCol="0" anchor="t">
            <a:spAutoFit/>
          </a:bodyPr>
          <a:lstStyle/>
          <a:p>
            <a:pPr algn="ctr">
              <a:lnSpc>
                <a:spcPts val="5030"/>
              </a:lnSpc>
            </a:pPr>
            <a:r>
              <a:rPr lang="en-US" sz="3593">
                <a:solidFill>
                  <a:srgbClr val="FFDF22"/>
                </a:solidFill>
                <a:latin typeface="Genty"/>
              </a:rPr>
              <a:t>kesimpulan</a:t>
            </a:r>
          </a:p>
        </p:txBody>
      </p:sp>
      <p:sp>
        <p:nvSpPr>
          <p:cNvPr id="12" name="TextBox 12"/>
          <p:cNvSpPr txBox="1"/>
          <p:nvPr/>
        </p:nvSpPr>
        <p:spPr>
          <a:xfrm>
            <a:off x="11194846" y="5979382"/>
            <a:ext cx="6933298" cy="2943823"/>
          </a:xfrm>
          <a:prstGeom prst="rect">
            <a:avLst/>
          </a:prstGeom>
        </p:spPr>
        <p:txBody>
          <a:bodyPr lIns="0" tIns="0" rIns="0" bIns="0" rtlCol="0" anchor="t">
            <a:spAutoFit/>
          </a:bodyPr>
          <a:lstStyle/>
          <a:p>
            <a:pPr>
              <a:lnSpc>
                <a:spcPts val="2592"/>
              </a:lnSpc>
            </a:pPr>
            <a:r>
              <a:rPr lang="en-US" sz="1851">
                <a:solidFill>
                  <a:srgbClr val="000000"/>
                </a:solidFill>
                <a:latin typeface="Bungee"/>
              </a:rPr>
              <a:t>Berdasarkan hasil penelitian yang dilakukan, kesimpulan yang bisa diuraikan bahwa Dengan menerapkan metode Naive Bayes dapat dijadikan sebagai sistem pendukung keputusan untuk melakukan prediksi minat baca berdasarkan usia. Dilakukan pengukuran nilai akurasi dalam penerapan metode Naive Bayes untuk uji hasil dengan hasil 80% yang disimpulkan layak dan bagus untuk digunakan.</a:t>
            </a:r>
          </a:p>
        </p:txBody>
      </p:sp>
      <p:sp>
        <p:nvSpPr>
          <p:cNvPr id="13" name="Freeform 13"/>
          <p:cNvSpPr/>
          <p:nvPr/>
        </p:nvSpPr>
        <p:spPr>
          <a:xfrm rot="741790">
            <a:off x="-339114" y="8508195"/>
            <a:ext cx="2264199" cy="2255709"/>
          </a:xfrm>
          <a:custGeom>
            <a:avLst/>
            <a:gdLst/>
            <a:ahLst/>
            <a:cxnLst/>
            <a:rect l="l" t="t" r="r" b="b"/>
            <a:pathLst>
              <a:path w="2264199" h="2255709">
                <a:moveTo>
                  <a:pt x="0" y="0"/>
                </a:moveTo>
                <a:lnTo>
                  <a:pt x="2264199" y="0"/>
                </a:lnTo>
                <a:lnTo>
                  <a:pt x="2264199" y="2255709"/>
                </a:lnTo>
                <a:lnTo>
                  <a:pt x="0" y="22557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D"/>
          </a:p>
        </p:txBody>
      </p:sp>
      <p:sp>
        <p:nvSpPr>
          <p:cNvPr id="14" name="Freeform 14"/>
          <p:cNvSpPr/>
          <p:nvPr/>
        </p:nvSpPr>
        <p:spPr>
          <a:xfrm rot="-997908">
            <a:off x="11090643" y="279870"/>
            <a:ext cx="2285433" cy="2256346"/>
          </a:xfrm>
          <a:custGeom>
            <a:avLst/>
            <a:gdLst/>
            <a:ahLst/>
            <a:cxnLst/>
            <a:rect l="l" t="t" r="r" b="b"/>
            <a:pathLst>
              <a:path w="2285433" h="2256346">
                <a:moveTo>
                  <a:pt x="0" y="0"/>
                </a:moveTo>
                <a:lnTo>
                  <a:pt x="2285433" y="0"/>
                </a:lnTo>
                <a:lnTo>
                  <a:pt x="2285433" y="2256346"/>
                </a:lnTo>
                <a:lnTo>
                  <a:pt x="0" y="225634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D"/>
          </a:p>
        </p:txBody>
      </p:sp>
      <p:sp>
        <p:nvSpPr>
          <p:cNvPr id="15" name="Freeform 15"/>
          <p:cNvSpPr/>
          <p:nvPr/>
        </p:nvSpPr>
        <p:spPr>
          <a:xfrm rot="2225909">
            <a:off x="9868209" y="4100420"/>
            <a:ext cx="1894670" cy="1856777"/>
          </a:xfrm>
          <a:custGeom>
            <a:avLst/>
            <a:gdLst/>
            <a:ahLst/>
            <a:cxnLst/>
            <a:rect l="l" t="t" r="r" b="b"/>
            <a:pathLst>
              <a:path w="1894670" h="1856777">
                <a:moveTo>
                  <a:pt x="0" y="0"/>
                </a:moveTo>
                <a:lnTo>
                  <a:pt x="1894670" y="0"/>
                </a:lnTo>
                <a:lnTo>
                  <a:pt x="1894670" y="1856776"/>
                </a:lnTo>
                <a:lnTo>
                  <a:pt x="0" y="185677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ECCF"/>
        </a:solidFill>
        <a:effectLst/>
      </p:bgPr>
    </p:bg>
    <p:spTree>
      <p:nvGrpSpPr>
        <p:cNvPr id="1" name=""/>
        <p:cNvGrpSpPr/>
        <p:nvPr/>
      </p:nvGrpSpPr>
      <p:grpSpPr>
        <a:xfrm>
          <a:off x="0" y="0"/>
          <a:ext cx="0" cy="0"/>
          <a:chOff x="0" y="0"/>
          <a:chExt cx="0" cy="0"/>
        </a:xfrm>
      </p:grpSpPr>
      <p:sp>
        <p:nvSpPr>
          <p:cNvPr id="2" name="Freeform 2"/>
          <p:cNvSpPr/>
          <p:nvPr/>
        </p:nvSpPr>
        <p:spPr>
          <a:xfrm>
            <a:off x="8378205" y="-387016"/>
            <a:ext cx="11549651" cy="11549651"/>
          </a:xfrm>
          <a:custGeom>
            <a:avLst/>
            <a:gdLst/>
            <a:ahLst/>
            <a:cxnLst/>
            <a:rect l="l" t="t" r="r" b="b"/>
            <a:pathLst>
              <a:path w="11549651" h="11549651">
                <a:moveTo>
                  <a:pt x="0" y="0"/>
                </a:moveTo>
                <a:lnTo>
                  <a:pt x="11549651" y="0"/>
                </a:lnTo>
                <a:lnTo>
                  <a:pt x="11549651" y="11549651"/>
                </a:lnTo>
                <a:lnTo>
                  <a:pt x="0" y="115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1639856" y="-387016"/>
            <a:ext cx="11549651" cy="11549651"/>
          </a:xfrm>
          <a:custGeom>
            <a:avLst/>
            <a:gdLst/>
            <a:ahLst/>
            <a:cxnLst/>
            <a:rect l="l" t="t" r="r" b="b"/>
            <a:pathLst>
              <a:path w="11549651" h="11549651">
                <a:moveTo>
                  <a:pt x="0" y="0"/>
                </a:moveTo>
                <a:lnTo>
                  <a:pt x="11549651" y="0"/>
                </a:lnTo>
                <a:lnTo>
                  <a:pt x="11549651" y="11549651"/>
                </a:lnTo>
                <a:lnTo>
                  <a:pt x="0" y="115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Freeform 4"/>
          <p:cNvSpPr/>
          <p:nvPr/>
        </p:nvSpPr>
        <p:spPr>
          <a:xfrm>
            <a:off x="2375918" y="1101179"/>
            <a:ext cx="13536165" cy="8157121"/>
          </a:xfrm>
          <a:custGeom>
            <a:avLst/>
            <a:gdLst/>
            <a:ahLst/>
            <a:cxnLst/>
            <a:rect l="l" t="t" r="r" b="b"/>
            <a:pathLst>
              <a:path w="13536165" h="8157121">
                <a:moveTo>
                  <a:pt x="0" y="0"/>
                </a:moveTo>
                <a:lnTo>
                  <a:pt x="13536164" y="0"/>
                </a:lnTo>
                <a:lnTo>
                  <a:pt x="13536164" y="8157121"/>
                </a:lnTo>
                <a:lnTo>
                  <a:pt x="0" y="81571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TextBox 5"/>
          <p:cNvSpPr txBox="1"/>
          <p:nvPr/>
        </p:nvSpPr>
        <p:spPr>
          <a:xfrm>
            <a:off x="4053369" y="2371725"/>
            <a:ext cx="10099661" cy="5320754"/>
          </a:xfrm>
          <a:prstGeom prst="rect">
            <a:avLst/>
          </a:prstGeom>
        </p:spPr>
        <p:txBody>
          <a:bodyPr lIns="0" tIns="0" rIns="0" bIns="0" rtlCol="0" anchor="t">
            <a:spAutoFit/>
          </a:bodyPr>
          <a:lstStyle/>
          <a:p>
            <a:pPr algn="ctr">
              <a:lnSpc>
                <a:spcPts val="21331"/>
              </a:lnSpc>
            </a:pPr>
            <a:r>
              <a:rPr lang="en-US" sz="15236">
                <a:solidFill>
                  <a:srgbClr val="CD4724"/>
                </a:solidFill>
                <a:latin typeface="Genty"/>
              </a:rPr>
              <a:t>THANK</a:t>
            </a:r>
          </a:p>
          <a:p>
            <a:pPr algn="ctr">
              <a:lnSpc>
                <a:spcPts val="21331"/>
              </a:lnSpc>
            </a:pPr>
            <a:r>
              <a:rPr lang="en-US" sz="15236">
                <a:solidFill>
                  <a:srgbClr val="CD4724"/>
                </a:solidFill>
                <a:latin typeface="Genty"/>
              </a:rPr>
              <a:t>YOU</a:t>
            </a:r>
          </a:p>
        </p:txBody>
      </p:sp>
      <p:sp>
        <p:nvSpPr>
          <p:cNvPr id="6" name="TextBox 6"/>
          <p:cNvSpPr txBox="1"/>
          <p:nvPr/>
        </p:nvSpPr>
        <p:spPr>
          <a:xfrm>
            <a:off x="9909795" y="9210675"/>
            <a:ext cx="19051848" cy="701673"/>
          </a:xfrm>
          <a:prstGeom prst="rect">
            <a:avLst/>
          </a:prstGeom>
        </p:spPr>
        <p:txBody>
          <a:bodyPr lIns="0" tIns="0" rIns="0" bIns="0" rtlCol="0" anchor="t">
            <a:spAutoFit/>
          </a:bodyPr>
          <a:lstStyle/>
          <a:p>
            <a:pPr>
              <a:lnSpc>
                <a:spcPts val="2800"/>
              </a:lnSpc>
            </a:pPr>
            <a:r>
              <a:rPr lang="en-US" sz="2000" u="sng">
                <a:solidFill>
                  <a:srgbClr val="172021"/>
                </a:solidFill>
                <a:latin typeface="Arimo Bold"/>
              </a:rPr>
              <a:t>link jurnal:</a:t>
            </a:r>
          </a:p>
          <a:p>
            <a:pPr>
              <a:lnSpc>
                <a:spcPts val="2800"/>
              </a:lnSpc>
            </a:pPr>
            <a:r>
              <a:rPr lang="en-US" sz="2000" u="sng">
                <a:solidFill>
                  <a:srgbClr val="172021"/>
                </a:solidFill>
                <a:latin typeface="Arimo Bold"/>
                <a:hlinkClick r:id="rId6" tooltip="http://teknois.stikombinaniaga.ac.id/index.php/JBS/article/view/104"/>
              </a:rPr>
              <a:t>http://teknois.stikombinaniaga.ac.id/index.php/JBS/article/view/104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1200</Words>
  <Application>Microsoft Office PowerPoint</Application>
  <PresentationFormat>Custom</PresentationFormat>
  <Paragraphs>68</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Bungee</vt:lpstr>
      <vt:lpstr>Arial</vt:lpstr>
      <vt:lpstr>Calibri</vt:lpstr>
      <vt:lpstr>Genty</vt:lpstr>
      <vt:lpstr>Arimo Bold</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Retro Playful Creative Portfolio Presentation</dc:title>
  <dc:creator>langi</dc:creator>
  <cp:lastModifiedBy>langitfawwaz08@gmail.com</cp:lastModifiedBy>
  <cp:revision>2</cp:revision>
  <dcterms:created xsi:type="dcterms:W3CDTF">2006-08-16T00:00:00Z</dcterms:created>
  <dcterms:modified xsi:type="dcterms:W3CDTF">2023-12-21T14:25:29Z</dcterms:modified>
  <dc:identifier>DAF2766YNBc</dc:identifier>
</cp:coreProperties>
</file>